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handoutMasterIdLst>
    <p:handoutMasterId r:id="rId47"/>
  </p:handoutMasterIdLst>
  <p:sldIdLst>
    <p:sldId id="334" r:id="rId2"/>
    <p:sldId id="383" r:id="rId3"/>
    <p:sldId id="402" r:id="rId4"/>
    <p:sldId id="403" r:id="rId5"/>
    <p:sldId id="384" r:id="rId6"/>
    <p:sldId id="409" r:id="rId7"/>
    <p:sldId id="385" r:id="rId8"/>
    <p:sldId id="404" r:id="rId9"/>
    <p:sldId id="358" r:id="rId10"/>
    <p:sldId id="405" r:id="rId11"/>
    <p:sldId id="397" r:id="rId12"/>
    <p:sldId id="407" r:id="rId13"/>
    <p:sldId id="389" r:id="rId14"/>
    <p:sldId id="393" r:id="rId15"/>
    <p:sldId id="394" r:id="rId16"/>
    <p:sldId id="396" r:id="rId17"/>
    <p:sldId id="411" r:id="rId18"/>
    <p:sldId id="388" r:id="rId19"/>
    <p:sldId id="386" r:id="rId20"/>
    <p:sldId id="374" r:id="rId21"/>
    <p:sldId id="413" r:id="rId22"/>
    <p:sldId id="399" r:id="rId23"/>
    <p:sldId id="378" r:id="rId24"/>
    <p:sldId id="414" r:id="rId25"/>
    <p:sldId id="390" r:id="rId26"/>
    <p:sldId id="408" r:id="rId27"/>
    <p:sldId id="371" r:id="rId28"/>
    <p:sldId id="387" r:id="rId29"/>
    <p:sldId id="392" r:id="rId30"/>
    <p:sldId id="395" r:id="rId31"/>
    <p:sldId id="417" r:id="rId32"/>
    <p:sldId id="415" r:id="rId33"/>
    <p:sldId id="419" r:id="rId34"/>
    <p:sldId id="418" r:id="rId35"/>
    <p:sldId id="375" r:id="rId36"/>
    <p:sldId id="416" r:id="rId37"/>
    <p:sldId id="364" r:id="rId38"/>
    <p:sldId id="400" r:id="rId39"/>
    <p:sldId id="412" r:id="rId40"/>
    <p:sldId id="420" r:id="rId41"/>
    <p:sldId id="372" r:id="rId42"/>
    <p:sldId id="401" r:id="rId43"/>
    <p:sldId id="410" r:id="rId44"/>
    <p:sldId id="406"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D9E6EB"/>
    <a:srgbClr val="A8A9F3"/>
    <a:srgbClr val="C0403B"/>
    <a:srgbClr val="93D0BF"/>
    <a:srgbClr val="0181CC"/>
    <a:srgbClr val="FE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376"/>
    <p:restoredTop sz="87535"/>
  </p:normalViewPr>
  <p:slideViewPr>
    <p:cSldViewPr snapToGrid="0" snapToObjects="1">
      <p:cViewPr varScale="1">
        <p:scale>
          <a:sx n="143" d="100"/>
          <a:sy n="143" d="100"/>
        </p:scale>
        <p:origin x="1288" y="184"/>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156" d="100"/>
          <a:sy n="156" d="100"/>
        </p:scale>
        <p:origin x="688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Calibri" panose="020F0502020204030204" pitchFamily="34" charset="0"/>
                <a:ea typeface="+mn-ea"/>
                <a:cs typeface="Calibri" panose="020F0502020204030204" pitchFamily="34" charset="0"/>
              </a:defRPr>
            </a:pPr>
            <a:r>
              <a:rPr lang="en-US" sz="1200" dirty="0">
                <a:solidFill>
                  <a:schemeClr val="tx1"/>
                </a:solidFill>
                <a:latin typeface="+mj-lt"/>
                <a:cs typeface="Calibri" panose="020F0502020204030204" pitchFamily="34" charset="0"/>
              </a:rPr>
              <a:t>Individual frequency of bed net</a:t>
            </a:r>
            <a:r>
              <a:rPr lang="en-US" sz="1200" baseline="0" dirty="0">
                <a:solidFill>
                  <a:schemeClr val="tx1"/>
                </a:solidFill>
                <a:latin typeface="+mj-lt"/>
                <a:cs typeface="Calibri" panose="020F0502020204030204" pitchFamily="34" charset="0"/>
              </a:rPr>
              <a:t> use</a:t>
            </a:r>
            <a:endParaRPr lang="en-US" sz="1200" dirty="0">
              <a:solidFill>
                <a:schemeClr val="tx1"/>
              </a:solidFill>
              <a:latin typeface="+mj-lt"/>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Calibri" panose="020F0502020204030204" pitchFamily="34" charset="0"/>
              <a:ea typeface="+mn-ea"/>
              <a:cs typeface="Calibri" panose="020F0502020204030204" pitchFamily="34" charset="0"/>
            </a:defRPr>
          </a:pPr>
          <a:endParaRPr lang="en-US"/>
        </a:p>
      </c:txPr>
    </c:title>
    <c:autoTitleDeleted val="0"/>
    <c:plotArea>
      <c:layout/>
      <c:barChart>
        <c:barDir val="col"/>
        <c:grouping val="clustered"/>
        <c:varyColors val="0"/>
        <c:ser>
          <c:idx val="0"/>
          <c:order val="0"/>
          <c:tx>
            <c:strRef>
              <c:f>Sheet1!$B$1</c:f>
              <c:strCache>
                <c:ptCount val="1"/>
                <c:pt idx="0">
                  <c:v>Control</c:v>
                </c:pt>
              </c:strCache>
            </c:strRef>
          </c:tx>
          <c:spPr>
            <a:solidFill>
              <a:srgbClr val="82BFC7"/>
            </a:solidFill>
            <a:ln>
              <a:noFill/>
            </a:ln>
            <a:effectLst/>
          </c:spPr>
          <c:invertIfNegative val="0"/>
          <c:cat>
            <c:strRef>
              <c:f>Sheet1!$A$2:$A$4</c:f>
              <c:strCache>
                <c:ptCount val="3"/>
                <c:pt idx="0">
                  <c:v>Any dwelling</c:v>
                </c:pt>
                <c:pt idx="1">
                  <c:v>Non-solid</c:v>
                </c:pt>
                <c:pt idx="2">
                  <c:v>Solid</c:v>
                </c:pt>
              </c:strCache>
            </c:strRef>
          </c:cat>
          <c:val>
            <c:numRef>
              <c:f>Sheet1!$B$2:$B$4</c:f>
              <c:numCache>
                <c:formatCode>General</c:formatCode>
                <c:ptCount val="3"/>
                <c:pt idx="0">
                  <c:v>0.63300000000000001</c:v>
                </c:pt>
                <c:pt idx="1">
                  <c:v>0.66100000000000003</c:v>
                </c:pt>
                <c:pt idx="2">
                  <c:v>0.60299999999999998</c:v>
                </c:pt>
              </c:numCache>
            </c:numRef>
          </c:val>
          <c:extLst>
            <c:ext xmlns:c16="http://schemas.microsoft.com/office/drawing/2014/chart" uri="{C3380CC4-5D6E-409C-BE32-E72D297353CC}">
              <c16:uniqueId val="{00000000-3778-C147-AE5D-7A69F39C7BAB}"/>
            </c:ext>
          </c:extLst>
        </c:ser>
        <c:ser>
          <c:idx val="1"/>
          <c:order val="1"/>
          <c:tx>
            <c:strRef>
              <c:f>Sheet1!$C$1</c:f>
              <c:strCache>
                <c:ptCount val="1"/>
                <c:pt idx="0">
                  <c:v>Treatment</c:v>
                </c:pt>
              </c:strCache>
            </c:strRef>
          </c:tx>
          <c:spPr>
            <a:solidFill>
              <a:schemeClr val="accent2"/>
            </a:solidFill>
            <a:ln>
              <a:noFill/>
            </a:ln>
            <a:effectLst/>
          </c:spPr>
          <c:invertIfNegative val="0"/>
          <c:cat>
            <c:strRef>
              <c:f>Sheet1!$A$2:$A$4</c:f>
              <c:strCache>
                <c:ptCount val="3"/>
                <c:pt idx="0">
                  <c:v>Any dwelling</c:v>
                </c:pt>
                <c:pt idx="1">
                  <c:v>Non-solid</c:v>
                </c:pt>
                <c:pt idx="2">
                  <c:v>Solid</c:v>
                </c:pt>
              </c:strCache>
            </c:strRef>
          </c:cat>
          <c:val>
            <c:numRef>
              <c:f>Sheet1!$C$2:$C$4</c:f>
              <c:numCache>
                <c:formatCode>General</c:formatCode>
                <c:ptCount val="3"/>
                <c:pt idx="0">
                  <c:v>0.65700000000000003</c:v>
                </c:pt>
                <c:pt idx="1">
                  <c:v>0.65429999999999999</c:v>
                </c:pt>
                <c:pt idx="2">
                  <c:v>0.65429999999999999</c:v>
                </c:pt>
              </c:numCache>
            </c:numRef>
          </c:val>
          <c:extLst>
            <c:ext xmlns:c16="http://schemas.microsoft.com/office/drawing/2014/chart" uri="{C3380CC4-5D6E-409C-BE32-E72D297353CC}">
              <c16:uniqueId val="{00000001-3778-C147-AE5D-7A69F39C7BAB}"/>
            </c:ext>
          </c:extLst>
        </c:ser>
        <c:dLbls>
          <c:showLegendKey val="0"/>
          <c:showVal val="0"/>
          <c:showCatName val="0"/>
          <c:showSerName val="0"/>
          <c:showPercent val="0"/>
          <c:showBubbleSize val="0"/>
        </c:dLbls>
        <c:gapWidth val="219"/>
        <c:overlap val="-27"/>
        <c:axId val="1620263536"/>
        <c:axId val="1868154000"/>
      </c:barChart>
      <c:catAx>
        <c:axId val="1620263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68154000"/>
        <c:crosses val="autoZero"/>
        <c:auto val="1"/>
        <c:lblAlgn val="ctr"/>
        <c:lblOffset val="100"/>
        <c:noMultiLvlLbl val="0"/>
      </c:catAx>
      <c:valAx>
        <c:axId val="1868154000"/>
        <c:scaling>
          <c:orientation val="minMax"/>
          <c:max val="0.68"/>
          <c:min val="0.5800000000000000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0263536"/>
        <c:crosses val="autoZero"/>
        <c:crossBetween val="between"/>
        <c:majorUnit val="0.02"/>
      </c:valAx>
      <c:spPr>
        <a:noFill/>
        <a:ln>
          <a:noFill/>
        </a:ln>
        <a:effectLst/>
      </c:spPr>
    </c:plotArea>
    <c:legend>
      <c:legendPos val="b"/>
      <c:layout>
        <c:manualLayout>
          <c:xMode val="edge"/>
          <c:yMode val="edge"/>
          <c:x val="3.5404387802379957E-3"/>
          <c:y val="0.92586975638264368"/>
          <c:w val="0.40579784484849429"/>
          <c:h val="7.4130243617356345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sz="1200" dirty="0">
                <a:solidFill>
                  <a:schemeClr val="tx1"/>
                </a:solidFill>
              </a:rPr>
              <a:t>Share of HH members who used bed net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Control</c:v>
                </c:pt>
              </c:strCache>
            </c:strRef>
          </c:tx>
          <c:spPr>
            <a:solidFill>
              <a:srgbClr val="82BFC7"/>
            </a:solidFill>
            <a:ln>
              <a:noFill/>
            </a:ln>
            <a:effectLst/>
          </c:spPr>
          <c:invertIfNegative val="0"/>
          <c:cat>
            <c:strRef>
              <c:f>Sheet1!$A$2:$A$4</c:f>
              <c:strCache>
                <c:ptCount val="3"/>
                <c:pt idx="0">
                  <c:v>Any dwelling</c:v>
                </c:pt>
                <c:pt idx="1">
                  <c:v>Non-solid</c:v>
                </c:pt>
                <c:pt idx="2">
                  <c:v>Solid</c:v>
                </c:pt>
              </c:strCache>
            </c:strRef>
          </c:cat>
          <c:val>
            <c:numRef>
              <c:f>Sheet1!$B$2:$B$4</c:f>
              <c:numCache>
                <c:formatCode>General</c:formatCode>
                <c:ptCount val="3"/>
                <c:pt idx="0">
                  <c:v>0.66100000000000003</c:v>
                </c:pt>
                <c:pt idx="1">
                  <c:v>0.70599999999999996</c:v>
                </c:pt>
                <c:pt idx="2">
                  <c:v>0.60899999999999999</c:v>
                </c:pt>
              </c:numCache>
            </c:numRef>
          </c:val>
          <c:extLst>
            <c:ext xmlns:c16="http://schemas.microsoft.com/office/drawing/2014/chart" uri="{C3380CC4-5D6E-409C-BE32-E72D297353CC}">
              <c16:uniqueId val="{00000000-6933-8742-B647-0B5ED7A4A788}"/>
            </c:ext>
          </c:extLst>
        </c:ser>
        <c:ser>
          <c:idx val="1"/>
          <c:order val="1"/>
          <c:tx>
            <c:strRef>
              <c:f>Sheet1!$C$1</c:f>
              <c:strCache>
                <c:ptCount val="1"/>
                <c:pt idx="0">
                  <c:v>Treatment</c:v>
                </c:pt>
              </c:strCache>
            </c:strRef>
          </c:tx>
          <c:spPr>
            <a:solidFill>
              <a:schemeClr val="accent2"/>
            </a:solidFill>
            <a:ln>
              <a:noFill/>
            </a:ln>
            <a:effectLst/>
          </c:spPr>
          <c:invertIfNegative val="0"/>
          <c:cat>
            <c:strRef>
              <c:f>Sheet1!$A$2:$A$4</c:f>
              <c:strCache>
                <c:ptCount val="3"/>
                <c:pt idx="0">
                  <c:v>Any dwelling</c:v>
                </c:pt>
                <c:pt idx="1">
                  <c:v>Non-solid</c:v>
                </c:pt>
                <c:pt idx="2">
                  <c:v>Solid</c:v>
                </c:pt>
              </c:strCache>
            </c:strRef>
          </c:cat>
          <c:val>
            <c:numRef>
              <c:f>Sheet1!$C$2:$C$4</c:f>
              <c:numCache>
                <c:formatCode>General</c:formatCode>
                <c:ptCount val="3"/>
                <c:pt idx="0">
                  <c:v>0.68300000000000005</c:v>
                </c:pt>
                <c:pt idx="1">
                  <c:v>0.68599999999999994</c:v>
                </c:pt>
                <c:pt idx="2">
                  <c:v>0.67300000000000004</c:v>
                </c:pt>
              </c:numCache>
            </c:numRef>
          </c:val>
          <c:extLst>
            <c:ext xmlns:c16="http://schemas.microsoft.com/office/drawing/2014/chart" uri="{C3380CC4-5D6E-409C-BE32-E72D297353CC}">
              <c16:uniqueId val="{00000001-6933-8742-B647-0B5ED7A4A788}"/>
            </c:ext>
          </c:extLst>
        </c:ser>
        <c:dLbls>
          <c:showLegendKey val="0"/>
          <c:showVal val="0"/>
          <c:showCatName val="0"/>
          <c:showSerName val="0"/>
          <c:showPercent val="0"/>
          <c:showBubbleSize val="0"/>
        </c:dLbls>
        <c:gapWidth val="219"/>
        <c:overlap val="-27"/>
        <c:axId val="1620263536"/>
        <c:axId val="1868154000"/>
      </c:barChart>
      <c:catAx>
        <c:axId val="1620263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68154000"/>
        <c:crosses val="autoZero"/>
        <c:auto val="1"/>
        <c:lblAlgn val="ctr"/>
        <c:lblOffset val="100"/>
        <c:noMultiLvlLbl val="0"/>
      </c:catAx>
      <c:valAx>
        <c:axId val="1868154000"/>
        <c:scaling>
          <c:orientation val="minMax"/>
          <c:max val="0.72000000000000008"/>
          <c:min val="0.5800000000000000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0263536"/>
        <c:crosses val="autoZero"/>
        <c:crossBetween val="between"/>
      </c:valAx>
      <c:spPr>
        <a:noFill/>
        <a:ln>
          <a:noFill/>
        </a:ln>
        <a:effectLst/>
      </c:spPr>
    </c:plotArea>
    <c:legend>
      <c:legendPos val="b"/>
      <c:layout>
        <c:manualLayout>
          <c:xMode val="edge"/>
          <c:yMode val="edge"/>
          <c:x val="7.0808775604759913E-3"/>
          <c:y val="0.92586975638264368"/>
          <c:w val="0.38455521216706634"/>
          <c:h val="7.4130243617356345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Calibri" panose="020F0502020204030204" pitchFamily="34" charset="0"/>
                <a:ea typeface="+mn-ea"/>
                <a:cs typeface="Calibri" panose="020F0502020204030204" pitchFamily="34" charset="0"/>
              </a:defRPr>
            </a:pPr>
            <a:r>
              <a:rPr lang="en-US" sz="1400" b="1" dirty="0">
                <a:solidFill>
                  <a:schemeClr val="tx1"/>
                </a:solidFill>
                <a:latin typeface="Calibri" panose="020F0502020204030204" pitchFamily="34" charset="0"/>
                <a:cs typeface="Calibri" panose="020F0502020204030204" pitchFamily="34" charset="0"/>
              </a:rPr>
              <a:t>Share of respondents who slept</a:t>
            </a:r>
            <a:r>
              <a:rPr lang="en-US" sz="1400" b="1" baseline="0" dirty="0">
                <a:solidFill>
                  <a:schemeClr val="tx1"/>
                </a:solidFill>
                <a:latin typeface="Calibri" panose="020F0502020204030204" pitchFamily="34" charset="0"/>
                <a:cs typeface="Calibri" panose="020F0502020204030204" pitchFamily="34" charset="0"/>
              </a:rPr>
              <a:t> under a bed net</a:t>
            </a:r>
            <a:endParaRPr lang="en-US" sz="1400" b="1" dirty="0">
              <a:solidFill>
                <a:schemeClr val="tx1"/>
              </a:solidFill>
              <a:latin typeface="Calibri" panose="020F0502020204030204" pitchFamily="34" charset="0"/>
              <a:cs typeface="Calibri" panose="020F0502020204030204" pitchFamily="34" charset="0"/>
            </a:endParaRPr>
          </a:p>
        </c:rich>
      </c:tx>
      <c:layout>
        <c:manualLayout>
          <c:xMode val="edge"/>
          <c:yMode val="edge"/>
          <c:x val="0.13327064070231642"/>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Calibri" panose="020F0502020204030204" pitchFamily="34" charset="0"/>
              <a:ea typeface="+mn-ea"/>
              <a:cs typeface="Calibri" panose="020F0502020204030204" pitchFamily="34" charset="0"/>
            </a:defRPr>
          </a:pPr>
          <a:endParaRPr lang="en-US"/>
        </a:p>
      </c:txPr>
    </c:title>
    <c:autoTitleDeleted val="0"/>
    <c:plotArea>
      <c:layout/>
      <c:barChart>
        <c:barDir val="col"/>
        <c:grouping val="clustered"/>
        <c:varyColors val="0"/>
        <c:ser>
          <c:idx val="0"/>
          <c:order val="0"/>
          <c:tx>
            <c:strRef>
              <c:f>Sheet1!$B$1</c:f>
              <c:strCache>
                <c:ptCount val="1"/>
                <c:pt idx="0">
                  <c:v>Control</c:v>
                </c:pt>
              </c:strCache>
            </c:strRef>
          </c:tx>
          <c:spPr>
            <a:solidFill>
              <a:srgbClr val="82BFC7"/>
            </a:solidFill>
            <a:ln>
              <a:noFill/>
            </a:ln>
            <a:effectLst/>
          </c:spPr>
          <c:invertIfNegative val="0"/>
          <c:cat>
            <c:strRef>
              <c:f>Sheet1!$A$2:$A$4</c:f>
              <c:strCache>
                <c:ptCount val="3"/>
                <c:pt idx="0">
                  <c:v>Any dwelling</c:v>
                </c:pt>
                <c:pt idx="1">
                  <c:v>Non-solid</c:v>
                </c:pt>
                <c:pt idx="2">
                  <c:v>Solid</c:v>
                </c:pt>
              </c:strCache>
            </c:strRef>
          </c:cat>
          <c:val>
            <c:numRef>
              <c:f>Sheet1!$B$2:$B$4</c:f>
              <c:numCache>
                <c:formatCode>General</c:formatCode>
                <c:ptCount val="3"/>
                <c:pt idx="0">
                  <c:v>0.65700000000000003</c:v>
                </c:pt>
                <c:pt idx="1">
                  <c:v>0.71099999999999997</c:v>
                </c:pt>
                <c:pt idx="2">
                  <c:v>0.59399999999999997</c:v>
                </c:pt>
              </c:numCache>
            </c:numRef>
          </c:val>
          <c:extLst>
            <c:ext xmlns:c16="http://schemas.microsoft.com/office/drawing/2014/chart" uri="{C3380CC4-5D6E-409C-BE32-E72D297353CC}">
              <c16:uniqueId val="{00000000-F39E-CE4C-892F-78161DCE1DBD}"/>
            </c:ext>
          </c:extLst>
        </c:ser>
        <c:ser>
          <c:idx val="1"/>
          <c:order val="1"/>
          <c:tx>
            <c:strRef>
              <c:f>Sheet1!$C$1</c:f>
              <c:strCache>
                <c:ptCount val="1"/>
                <c:pt idx="0">
                  <c:v>Treatment</c:v>
                </c:pt>
              </c:strCache>
            </c:strRef>
          </c:tx>
          <c:spPr>
            <a:solidFill>
              <a:schemeClr val="accent2"/>
            </a:solidFill>
            <a:ln>
              <a:noFill/>
            </a:ln>
            <a:effectLst/>
          </c:spPr>
          <c:invertIfNegative val="0"/>
          <c:cat>
            <c:strRef>
              <c:f>Sheet1!$A$2:$A$4</c:f>
              <c:strCache>
                <c:ptCount val="3"/>
                <c:pt idx="0">
                  <c:v>Any dwelling</c:v>
                </c:pt>
                <c:pt idx="1">
                  <c:v>Non-solid</c:v>
                </c:pt>
                <c:pt idx="2">
                  <c:v>Solid</c:v>
                </c:pt>
              </c:strCache>
            </c:strRef>
          </c:cat>
          <c:val>
            <c:numRef>
              <c:f>Sheet1!$C$2:$C$4</c:f>
              <c:numCache>
                <c:formatCode>General</c:formatCode>
                <c:ptCount val="3"/>
                <c:pt idx="0">
                  <c:v>0.73499999999999999</c:v>
                </c:pt>
                <c:pt idx="1">
                  <c:v>0.78199999999999992</c:v>
                </c:pt>
                <c:pt idx="2">
                  <c:v>0.67699999999999994</c:v>
                </c:pt>
              </c:numCache>
            </c:numRef>
          </c:val>
          <c:extLst>
            <c:ext xmlns:c16="http://schemas.microsoft.com/office/drawing/2014/chart" uri="{C3380CC4-5D6E-409C-BE32-E72D297353CC}">
              <c16:uniqueId val="{00000001-F39E-CE4C-892F-78161DCE1DBD}"/>
            </c:ext>
          </c:extLst>
        </c:ser>
        <c:dLbls>
          <c:showLegendKey val="0"/>
          <c:showVal val="0"/>
          <c:showCatName val="0"/>
          <c:showSerName val="0"/>
          <c:showPercent val="0"/>
          <c:showBubbleSize val="0"/>
        </c:dLbls>
        <c:gapWidth val="219"/>
        <c:overlap val="-27"/>
        <c:axId val="1620263536"/>
        <c:axId val="1868154000"/>
      </c:barChart>
      <c:catAx>
        <c:axId val="1620263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68154000"/>
        <c:crosses val="autoZero"/>
        <c:auto val="1"/>
        <c:lblAlgn val="ctr"/>
        <c:lblOffset val="100"/>
        <c:noMultiLvlLbl val="0"/>
      </c:catAx>
      <c:valAx>
        <c:axId val="1868154000"/>
        <c:scaling>
          <c:orientation val="minMax"/>
          <c:max val="0.82"/>
          <c:min val="0.560000000000000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0263536"/>
        <c:crosses val="autoZero"/>
        <c:crossBetween val="between"/>
        <c:majorUnit val="0.04"/>
      </c:valAx>
      <c:spPr>
        <a:noFill/>
        <a:ln>
          <a:noFill/>
        </a:ln>
        <a:effectLst/>
      </c:spPr>
    </c:plotArea>
    <c:legend>
      <c:legendPos val="b"/>
      <c:layout>
        <c:manualLayout>
          <c:xMode val="edge"/>
          <c:yMode val="edge"/>
          <c:x val="3.5404387802379957E-3"/>
          <c:y val="0.92586975638264368"/>
          <c:w val="0.40579784484849429"/>
          <c:h val="7.4130243617356345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Calibri" panose="020F0502020204030204" pitchFamily="34" charset="0"/>
                <a:ea typeface="+mn-ea"/>
                <a:cs typeface="Calibri" panose="020F0502020204030204" pitchFamily="34" charset="0"/>
              </a:defRPr>
            </a:pPr>
            <a:r>
              <a:rPr lang="en-US" sz="1200" dirty="0">
                <a:solidFill>
                  <a:schemeClr val="tx1"/>
                </a:solidFill>
                <a:latin typeface="+mj-lt"/>
                <a:cs typeface="Calibri" panose="020F0502020204030204" pitchFamily="34" charset="0"/>
              </a:rPr>
              <a:t>Individual frequency of bed net</a:t>
            </a:r>
            <a:r>
              <a:rPr lang="en-US" sz="1200" baseline="0" dirty="0">
                <a:solidFill>
                  <a:schemeClr val="tx1"/>
                </a:solidFill>
                <a:latin typeface="+mj-lt"/>
                <a:cs typeface="Calibri" panose="020F0502020204030204" pitchFamily="34" charset="0"/>
              </a:rPr>
              <a:t> use</a:t>
            </a:r>
            <a:endParaRPr lang="en-US" sz="1200" dirty="0">
              <a:solidFill>
                <a:schemeClr val="tx1"/>
              </a:solidFill>
              <a:latin typeface="+mj-lt"/>
              <a:cs typeface="Calibri" panose="020F0502020204030204" pitchFamily="34" charset="0"/>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Calibri" panose="020F0502020204030204" pitchFamily="34" charset="0"/>
              <a:ea typeface="+mn-ea"/>
              <a:cs typeface="Calibri" panose="020F0502020204030204" pitchFamily="34" charset="0"/>
            </a:defRPr>
          </a:pPr>
          <a:endParaRPr lang="en-US"/>
        </a:p>
      </c:txPr>
    </c:title>
    <c:autoTitleDeleted val="0"/>
    <c:plotArea>
      <c:layout/>
      <c:barChart>
        <c:barDir val="col"/>
        <c:grouping val="clustered"/>
        <c:varyColors val="0"/>
        <c:ser>
          <c:idx val="0"/>
          <c:order val="0"/>
          <c:tx>
            <c:strRef>
              <c:f>Sheet1!$B$1</c:f>
              <c:strCache>
                <c:ptCount val="1"/>
                <c:pt idx="0">
                  <c:v>Control</c:v>
                </c:pt>
              </c:strCache>
            </c:strRef>
          </c:tx>
          <c:spPr>
            <a:solidFill>
              <a:srgbClr val="82BFC7"/>
            </a:solidFill>
            <a:ln>
              <a:noFill/>
            </a:ln>
            <a:effectLst/>
          </c:spPr>
          <c:invertIfNegative val="0"/>
          <c:cat>
            <c:strRef>
              <c:f>Sheet1!$A$2:$A$4</c:f>
              <c:strCache>
                <c:ptCount val="3"/>
                <c:pt idx="0">
                  <c:v>Any dwelling</c:v>
                </c:pt>
                <c:pt idx="1">
                  <c:v>Non-solid</c:v>
                </c:pt>
                <c:pt idx="2">
                  <c:v>Solid</c:v>
                </c:pt>
              </c:strCache>
            </c:strRef>
          </c:cat>
          <c:val>
            <c:numRef>
              <c:f>Sheet1!$B$2:$B$4</c:f>
              <c:numCache>
                <c:formatCode>General</c:formatCode>
                <c:ptCount val="3"/>
                <c:pt idx="0">
                  <c:v>0.63300000000000001</c:v>
                </c:pt>
                <c:pt idx="1">
                  <c:v>0.66100000000000003</c:v>
                </c:pt>
                <c:pt idx="2">
                  <c:v>0.60299999999999998</c:v>
                </c:pt>
              </c:numCache>
            </c:numRef>
          </c:val>
          <c:extLst>
            <c:ext xmlns:c16="http://schemas.microsoft.com/office/drawing/2014/chart" uri="{C3380CC4-5D6E-409C-BE32-E72D297353CC}">
              <c16:uniqueId val="{00000000-3778-C147-AE5D-7A69F39C7BAB}"/>
            </c:ext>
          </c:extLst>
        </c:ser>
        <c:ser>
          <c:idx val="1"/>
          <c:order val="1"/>
          <c:tx>
            <c:strRef>
              <c:f>Sheet1!$C$1</c:f>
              <c:strCache>
                <c:ptCount val="1"/>
                <c:pt idx="0">
                  <c:v>Treatment</c:v>
                </c:pt>
              </c:strCache>
            </c:strRef>
          </c:tx>
          <c:spPr>
            <a:solidFill>
              <a:schemeClr val="accent2"/>
            </a:solidFill>
            <a:ln>
              <a:noFill/>
            </a:ln>
            <a:effectLst/>
          </c:spPr>
          <c:invertIfNegative val="0"/>
          <c:cat>
            <c:strRef>
              <c:f>Sheet1!$A$2:$A$4</c:f>
              <c:strCache>
                <c:ptCount val="3"/>
                <c:pt idx="0">
                  <c:v>Any dwelling</c:v>
                </c:pt>
                <c:pt idx="1">
                  <c:v>Non-solid</c:v>
                </c:pt>
                <c:pt idx="2">
                  <c:v>Solid</c:v>
                </c:pt>
              </c:strCache>
            </c:strRef>
          </c:cat>
          <c:val>
            <c:numRef>
              <c:f>Sheet1!$C$2:$C$4</c:f>
              <c:numCache>
                <c:formatCode>General</c:formatCode>
                <c:ptCount val="3"/>
                <c:pt idx="0">
                  <c:v>0.65700000000000003</c:v>
                </c:pt>
                <c:pt idx="1">
                  <c:v>0.65429999999999999</c:v>
                </c:pt>
                <c:pt idx="2">
                  <c:v>0.65429999999999999</c:v>
                </c:pt>
              </c:numCache>
            </c:numRef>
          </c:val>
          <c:extLst>
            <c:ext xmlns:c16="http://schemas.microsoft.com/office/drawing/2014/chart" uri="{C3380CC4-5D6E-409C-BE32-E72D297353CC}">
              <c16:uniqueId val="{00000001-3778-C147-AE5D-7A69F39C7BAB}"/>
            </c:ext>
          </c:extLst>
        </c:ser>
        <c:dLbls>
          <c:showLegendKey val="0"/>
          <c:showVal val="0"/>
          <c:showCatName val="0"/>
          <c:showSerName val="0"/>
          <c:showPercent val="0"/>
          <c:showBubbleSize val="0"/>
        </c:dLbls>
        <c:gapWidth val="219"/>
        <c:overlap val="-27"/>
        <c:axId val="1620263536"/>
        <c:axId val="1868154000"/>
      </c:barChart>
      <c:catAx>
        <c:axId val="1620263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68154000"/>
        <c:crosses val="autoZero"/>
        <c:auto val="1"/>
        <c:lblAlgn val="ctr"/>
        <c:lblOffset val="100"/>
        <c:noMultiLvlLbl val="0"/>
      </c:catAx>
      <c:valAx>
        <c:axId val="1868154000"/>
        <c:scaling>
          <c:orientation val="minMax"/>
          <c:max val="0.68"/>
          <c:min val="0.5800000000000000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0263536"/>
        <c:crosses val="autoZero"/>
        <c:crossBetween val="between"/>
        <c:majorUnit val="0.02"/>
      </c:valAx>
      <c:spPr>
        <a:noFill/>
        <a:ln>
          <a:noFill/>
        </a:ln>
        <a:effectLst/>
      </c:spPr>
    </c:plotArea>
    <c:legend>
      <c:legendPos val="b"/>
      <c:layout>
        <c:manualLayout>
          <c:xMode val="edge"/>
          <c:yMode val="edge"/>
          <c:x val="3.5404387802379957E-3"/>
          <c:y val="0.92586975638264368"/>
          <c:w val="0.40579784484849429"/>
          <c:h val="7.4130243617356345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sz="1200" dirty="0">
                <a:solidFill>
                  <a:schemeClr val="tx1"/>
                </a:solidFill>
              </a:rPr>
              <a:t>Share of HH members who used bed net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Control</c:v>
                </c:pt>
              </c:strCache>
            </c:strRef>
          </c:tx>
          <c:spPr>
            <a:solidFill>
              <a:srgbClr val="82BFC7"/>
            </a:solidFill>
            <a:ln>
              <a:noFill/>
            </a:ln>
            <a:effectLst/>
          </c:spPr>
          <c:invertIfNegative val="0"/>
          <c:cat>
            <c:strRef>
              <c:f>Sheet1!$A$2:$A$4</c:f>
              <c:strCache>
                <c:ptCount val="3"/>
                <c:pt idx="0">
                  <c:v>Any dwelling</c:v>
                </c:pt>
                <c:pt idx="1">
                  <c:v>Non-solid</c:v>
                </c:pt>
                <c:pt idx="2">
                  <c:v>Solid</c:v>
                </c:pt>
              </c:strCache>
            </c:strRef>
          </c:cat>
          <c:val>
            <c:numRef>
              <c:f>Sheet1!$B$2:$B$4</c:f>
              <c:numCache>
                <c:formatCode>General</c:formatCode>
                <c:ptCount val="3"/>
                <c:pt idx="0">
                  <c:v>0.66100000000000003</c:v>
                </c:pt>
                <c:pt idx="1">
                  <c:v>0.70599999999999996</c:v>
                </c:pt>
                <c:pt idx="2">
                  <c:v>0.60899999999999999</c:v>
                </c:pt>
              </c:numCache>
            </c:numRef>
          </c:val>
          <c:extLst>
            <c:ext xmlns:c16="http://schemas.microsoft.com/office/drawing/2014/chart" uri="{C3380CC4-5D6E-409C-BE32-E72D297353CC}">
              <c16:uniqueId val="{00000000-6933-8742-B647-0B5ED7A4A788}"/>
            </c:ext>
          </c:extLst>
        </c:ser>
        <c:ser>
          <c:idx val="1"/>
          <c:order val="1"/>
          <c:tx>
            <c:strRef>
              <c:f>Sheet1!$C$1</c:f>
              <c:strCache>
                <c:ptCount val="1"/>
                <c:pt idx="0">
                  <c:v>Treatment</c:v>
                </c:pt>
              </c:strCache>
            </c:strRef>
          </c:tx>
          <c:spPr>
            <a:solidFill>
              <a:schemeClr val="accent2"/>
            </a:solidFill>
            <a:ln>
              <a:noFill/>
            </a:ln>
            <a:effectLst/>
          </c:spPr>
          <c:invertIfNegative val="0"/>
          <c:cat>
            <c:strRef>
              <c:f>Sheet1!$A$2:$A$4</c:f>
              <c:strCache>
                <c:ptCount val="3"/>
                <c:pt idx="0">
                  <c:v>Any dwelling</c:v>
                </c:pt>
                <c:pt idx="1">
                  <c:v>Non-solid</c:v>
                </c:pt>
                <c:pt idx="2">
                  <c:v>Solid</c:v>
                </c:pt>
              </c:strCache>
            </c:strRef>
          </c:cat>
          <c:val>
            <c:numRef>
              <c:f>Sheet1!$C$2:$C$4</c:f>
              <c:numCache>
                <c:formatCode>General</c:formatCode>
                <c:ptCount val="3"/>
                <c:pt idx="0">
                  <c:v>0.68300000000000005</c:v>
                </c:pt>
                <c:pt idx="1">
                  <c:v>0.68599999999999994</c:v>
                </c:pt>
                <c:pt idx="2">
                  <c:v>0.67300000000000004</c:v>
                </c:pt>
              </c:numCache>
            </c:numRef>
          </c:val>
          <c:extLst>
            <c:ext xmlns:c16="http://schemas.microsoft.com/office/drawing/2014/chart" uri="{C3380CC4-5D6E-409C-BE32-E72D297353CC}">
              <c16:uniqueId val="{00000001-6933-8742-B647-0B5ED7A4A788}"/>
            </c:ext>
          </c:extLst>
        </c:ser>
        <c:dLbls>
          <c:showLegendKey val="0"/>
          <c:showVal val="0"/>
          <c:showCatName val="0"/>
          <c:showSerName val="0"/>
          <c:showPercent val="0"/>
          <c:showBubbleSize val="0"/>
        </c:dLbls>
        <c:gapWidth val="219"/>
        <c:overlap val="-27"/>
        <c:axId val="1620263536"/>
        <c:axId val="1868154000"/>
      </c:barChart>
      <c:catAx>
        <c:axId val="1620263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68154000"/>
        <c:crosses val="autoZero"/>
        <c:auto val="1"/>
        <c:lblAlgn val="ctr"/>
        <c:lblOffset val="100"/>
        <c:noMultiLvlLbl val="0"/>
      </c:catAx>
      <c:valAx>
        <c:axId val="1868154000"/>
        <c:scaling>
          <c:orientation val="minMax"/>
          <c:max val="0.72000000000000008"/>
          <c:min val="0.5800000000000000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20263536"/>
        <c:crosses val="autoZero"/>
        <c:crossBetween val="between"/>
      </c:valAx>
      <c:spPr>
        <a:noFill/>
        <a:ln>
          <a:noFill/>
        </a:ln>
        <a:effectLst/>
      </c:spPr>
    </c:plotArea>
    <c:legend>
      <c:legendPos val="b"/>
      <c:layout>
        <c:manualLayout>
          <c:xMode val="edge"/>
          <c:yMode val="edge"/>
          <c:x val="7.0808775604759913E-3"/>
          <c:y val="0.92586975638264368"/>
          <c:w val="0.38455521216706634"/>
          <c:h val="7.4130243617356345E-2"/>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C108DA-5EC1-8A4F-8CA3-ADECCFC49E31}" type="datetimeFigureOut">
              <a:rPr lang="en-US" smtClean="0"/>
              <a:t>9/15/23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877EF8-518F-1C47-96DF-CD2EB343255C}" type="slidenum">
              <a:rPr lang="en-US" smtClean="0"/>
              <a:t>‹#›</a:t>
            </a:fld>
            <a:endParaRPr lang="en-US"/>
          </a:p>
        </p:txBody>
      </p:sp>
    </p:spTree>
    <p:extLst>
      <p:ext uri="{BB962C8B-B14F-4D97-AF65-F5344CB8AC3E}">
        <p14:creationId xmlns:p14="http://schemas.microsoft.com/office/powerpoint/2010/main" val="11579919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2A038E-3FFE-8B44-96FC-2BE9F293B4CC}" type="datetimeFigureOut">
              <a:rPr lang="en-US" smtClean="0"/>
              <a:t>9/15/23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DD3847-2994-B348-BB83-67D73BF539D6}" type="slidenum">
              <a:rPr lang="en-US" smtClean="0"/>
              <a:t>‹#›</a:t>
            </a:fld>
            <a:endParaRPr lang="en-US"/>
          </a:p>
        </p:txBody>
      </p:sp>
    </p:spTree>
    <p:extLst>
      <p:ext uri="{BB962C8B-B14F-4D97-AF65-F5344CB8AC3E}">
        <p14:creationId xmlns:p14="http://schemas.microsoft.com/office/powerpoint/2010/main" val="15410596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pPr defTabSz="920198"/>
            <a:fld id="{48E7B81A-6CBD-427A-9D54-26B16CD1C4EE}" type="slidenum">
              <a:rPr lang="en-US" smtClean="0">
                <a:solidFill>
                  <a:prstClr val="black"/>
                </a:solidFill>
                <a:latin typeface="Calibri"/>
              </a:rPr>
              <a:pPr defTabSz="920198"/>
              <a:t>1</a:t>
            </a:fld>
            <a:endParaRPr lang="en-US" dirty="0">
              <a:solidFill>
                <a:prstClr val="black"/>
              </a:solidFill>
              <a:latin typeface="Calibri"/>
            </a:endParaRPr>
          </a:p>
        </p:txBody>
      </p:sp>
      <p:sp>
        <p:nvSpPr>
          <p:cNvPr id="57347" name="Rectangle 2"/>
          <p:cNvSpPr>
            <a:spLocks noGrp="1" noRot="1" noChangeAspect="1" noChangeArrowheads="1" noTextEdit="1"/>
          </p:cNvSpPr>
          <p:nvPr>
            <p:ph type="sldImg"/>
          </p:nvPr>
        </p:nvSpPr>
        <p:spPr>
          <a:xfrm>
            <a:off x="381000" y="685800"/>
            <a:ext cx="6096000" cy="3429000"/>
          </a:xfrm>
          <a:ln/>
        </p:spPr>
      </p:sp>
      <p:sp>
        <p:nvSpPr>
          <p:cNvPr id="57348"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 you think this is the case?</a:t>
            </a:r>
          </a:p>
        </p:txBody>
      </p:sp>
      <p:sp>
        <p:nvSpPr>
          <p:cNvPr id="4" name="Slide Number Placeholder 3"/>
          <p:cNvSpPr>
            <a:spLocks noGrp="1"/>
          </p:cNvSpPr>
          <p:nvPr>
            <p:ph type="sldNum" sz="quarter" idx="5"/>
          </p:nvPr>
        </p:nvSpPr>
        <p:spPr/>
        <p:txBody>
          <a:bodyPr/>
          <a:lstStyle/>
          <a:p>
            <a:fld id="{71DD3847-2994-B348-BB83-67D73BF539D6}" type="slidenum">
              <a:rPr lang="en-US" smtClean="0"/>
              <a:t>10</a:t>
            </a:fld>
            <a:endParaRPr lang="en-US"/>
          </a:p>
        </p:txBody>
      </p:sp>
    </p:spTree>
    <p:extLst>
      <p:ext uri="{BB962C8B-B14F-4D97-AF65-F5344CB8AC3E}">
        <p14:creationId xmlns:p14="http://schemas.microsoft.com/office/powerpoint/2010/main" val="3901806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82208" lvl="1" indent="-285750">
              <a:lnSpc>
                <a:spcPct val="100000"/>
              </a:lnSpc>
              <a:spcBef>
                <a:spcPts val="300"/>
              </a:spcBef>
              <a:spcAft>
                <a:spcPts val="0"/>
              </a:spcAft>
            </a:pPr>
            <a:r>
              <a:rPr lang="en-US" sz="1200" b="1" dirty="0">
                <a:latin typeface="Calibri" panose="020F0502020204030204" pitchFamily="34" charset="0"/>
                <a:cs typeface="Calibri" panose="020F0502020204030204" pitchFamily="34" charset="0"/>
              </a:rPr>
              <a:t>Dwelling type</a:t>
            </a:r>
            <a:r>
              <a:rPr lang="en-US" sz="1200" dirty="0">
                <a:latin typeface="Calibri" panose="020F0502020204030204" pitchFamily="34" charset="0"/>
                <a:cs typeface="Calibri" panose="020F0502020204030204" pitchFamily="34" charset="0"/>
              </a:rPr>
              <a:t> is a strong predictor of malaria prevalence</a:t>
            </a:r>
          </a:p>
        </p:txBody>
      </p:sp>
      <p:sp>
        <p:nvSpPr>
          <p:cNvPr id="4" name="Slide Number Placeholder 3"/>
          <p:cNvSpPr>
            <a:spLocks noGrp="1"/>
          </p:cNvSpPr>
          <p:nvPr>
            <p:ph type="sldNum" sz="quarter" idx="5"/>
          </p:nvPr>
        </p:nvSpPr>
        <p:spPr/>
        <p:txBody>
          <a:bodyPr/>
          <a:lstStyle/>
          <a:p>
            <a:fld id="{71DD3847-2994-B348-BB83-67D73BF539D6}" type="slidenum">
              <a:rPr lang="en-US" smtClean="0"/>
              <a:t>11</a:t>
            </a:fld>
            <a:endParaRPr lang="en-US"/>
          </a:p>
        </p:txBody>
      </p:sp>
    </p:spTree>
    <p:extLst>
      <p:ext uri="{BB962C8B-B14F-4D97-AF65-F5344CB8AC3E}">
        <p14:creationId xmlns:p14="http://schemas.microsoft.com/office/powerpoint/2010/main" val="4004641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 you think this is the case?</a:t>
            </a:r>
          </a:p>
        </p:txBody>
      </p:sp>
      <p:sp>
        <p:nvSpPr>
          <p:cNvPr id="4" name="Slide Number Placeholder 3"/>
          <p:cNvSpPr>
            <a:spLocks noGrp="1"/>
          </p:cNvSpPr>
          <p:nvPr>
            <p:ph type="sldNum" sz="quarter" idx="5"/>
          </p:nvPr>
        </p:nvSpPr>
        <p:spPr/>
        <p:txBody>
          <a:bodyPr/>
          <a:lstStyle/>
          <a:p>
            <a:fld id="{71DD3847-2994-B348-BB83-67D73BF539D6}" type="slidenum">
              <a:rPr lang="en-US" smtClean="0"/>
              <a:t>12</a:t>
            </a:fld>
            <a:endParaRPr lang="en-US"/>
          </a:p>
        </p:txBody>
      </p:sp>
    </p:spTree>
    <p:extLst>
      <p:ext uri="{BB962C8B-B14F-4D97-AF65-F5344CB8AC3E}">
        <p14:creationId xmlns:p14="http://schemas.microsoft.com/office/powerpoint/2010/main" val="1179696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96458" lvl="1" indent="0">
              <a:lnSpc>
                <a:spcPct val="100000"/>
              </a:lnSpc>
              <a:spcBef>
                <a:spcPts val="0"/>
              </a:spcBef>
              <a:spcAft>
                <a:spcPts val="0"/>
              </a:spcAft>
              <a:buSzPts val="1800"/>
              <a:buNone/>
            </a:pPr>
            <a:r>
              <a:rPr lang="en-US" sz="1200" dirty="0">
                <a:ea typeface="Calibri" panose="020F0502020204030204" pitchFamily="34" charset="0"/>
              </a:rPr>
              <a:t>The use of bed nets increased for people living in Permanent dwellings, but not for people living in Non-Permanent dwellings, where malaria risk is higher</a:t>
            </a:r>
          </a:p>
          <a:p>
            <a:pPr marL="296458" lvl="1" indent="0">
              <a:lnSpc>
                <a:spcPct val="100000"/>
              </a:lnSpc>
              <a:spcBef>
                <a:spcPts val="0"/>
              </a:spcBef>
              <a:spcAft>
                <a:spcPts val="0"/>
              </a:spcAft>
              <a:buSzPts val="1800"/>
              <a:buNone/>
            </a:pPr>
            <a:endParaRPr lang="en-US" sz="1200" dirty="0">
              <a:latin typeface="Calibri" panose="020F0502020204030204" pitchFamily="34" charset="0"/>
              <a:ea typeface="Source Serif Pro"/>
              <a:cs typeface="Calibri" panose="020F0502020204030204" pitchFamily="34" charset="0"/>
              <a:sym typeface="Source Serif Pro"/>
            </a:endParaRPr>
          </a:p>
          <a:p>
            <a:pPr marL="296458" lvl="1" indent="0">
              <a:lnSpc>
                <a:spcPct val="100000"/>
              </a:lnSpc>
              <a:spcBef>
                <a:spcPts val="0"/>
              </a:spcBef>
              <a:spcAft>
                <a:spcPts val="0"/>
              </a:spcAft>
              <a:buSzPts val="1800"/>
              <a:buNone/>
            </a:pPr>
            <a:r>
              <a:rPr lang="en-US" sz="1200" dirty="0">
                <a:latin typeface="Calibri" panose="020F0502020204030204" pitchFamily="34" charset="0"/>
                <a:ea typeface="Source Serif Pro"/>
                <a:cs typeface="Calibri" panose="020F0502020204030204" pitchFamily="34" charset="0"/>
                <a:sym typeface="Source Serif Pro"/>
              </a:rPr>
              <a:t>Family size is similar across dwellings: 6.5 solid, 6.7 non solid</a:t>
            </a:r>
            <a:endParaRPr lang="en" sz="1200" dirty="0">
              <a:latin typeface="Calibri" panose="020F0502020204030204" pitchFamily="34" charset="0"/>
              <a:ea typeface="Source Serif Pro"/>
              <a:cs typeface="Calibri" panose="020F0502020204030204" pitchFamily="34" charset="0"/>
              <a:sym typeface="Source Serif Pro"/>
            </a:endParaRPr>
          </a:p>
        </p:txBody>
      </p:sp>
      <p:sp>
        <p:nvSpPr>
          <p:cNvPr id="4" name="Slide Number Placeholder 3"/>
          <p:cNvSpPr>
            <a:spLocks noGrp="1"/>
          </p:cNvSpPr>
          <p:nvPr>
            <p:ph type="sldNum" sz="quarter" idx="5"/>
          </p:nvPr>
        </p:nvSpPr>
        <p:spPr/>
        <p:txBody>
          <a:bodyPr/>
          <a:lstStyle/>
          <a:p>
            <a:fld id="{71DD3847-2994-B348-BB83-67D73BF539D6}" type="slidenum">
              <a:rPr lang="en-US" smtClean="0"/>
              <a:t>13</a:t>
            </a:fld>
            <a:endParaRPr lang="en-US"/>
          </a:p>
        </p:txBody>
      </p:sp>
    </p:spTree>
    <p:extLst>
      <p:ext uri="{BB962C8B-B14F-4D97-AF65-F5344CB8AC3E}">
        <p14:creationId xmlns:p14="http://schemas.microsoft.com/office/powerpoint/2010/main" val="65734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96458" lvl="1" indent="0">
              <a:lnSpc>
                <a:spcPct val="100000"/>
              </a:lnSpc>
              <a:spcBef>
                <a:spcPts val="0"/>
              </a:spcBef>
              <a:spcAft>
                <a:spcPts val="0"/>
              </a:spcAft>
              <a:buSzPts val="1800"/>
              <a:buNone/>
            </a:pPr>
            <a:r>
              <a:rPr lang="en-US" sz="1200" dirty="0">
                <a:ea typeface="Calibri" panose="020F0502020204030204" pitchFamily="34" charset="0"/>
              </a:rPr>
              <a:t>The use of bed nets increased for people living in Permanent dwellings, but not for people living in Non-Permanent dwellings, where malaria risk is higher</a:t>
            </a:r>
            <a:endParaRPr lang="en" sz="1200" dirty="0">
              <a:latin typeface="Calibri" panose="020F0502020204030204" pitchFamily="34" charset="0"/>
              <a:ea typeface="Source Serif Pro"/>
              <a:cs typeface="Calibri" panose="020F0502020204030204" pitchFamily="34" charset="0"/>
              <a:sym typeface="Source Serif Pro"/>
            </a:endParaRPr>
          </a:p>
        </p:txBody>
      </p:sp>
      <p:sp>
        <p:nvSpPr>
          <p:cNvPr id="4" name="Slide Number Placeholder 3"/>
          <p:cNvSpPr>
            <a:spLocks noGrp="1"/>
          </p:cNvSpPr>
          <p:nvPr>
            <p:ph type="sldNum" sz="quarter" idx="5"/>
          </p:nvPr>
        </p:nvSpPr>
        <p:spPr/>
        <p:txBody>
          <a:bodyPr/>
          <a:lstStyle/>
          <a:p>
            <a:fld id="{71DD3847-2994-B348-BB83-67D73BF539D6}" type="slidenum">
              <a:rPr lang="en-US" smtClean="0"/>
              <a:t>14</a:t>
            </a:fld>
            <a:endParaRPr lang="en-US"/>
          </a:p>
        </p:txBody>
      </p:sp>
    </p:spTree>
    <p:extLst>
      <p:ext uri="{BB962C8B-B14F-4D97-AF65-F5344CB8AC3E}">
        <p14:creationId xmlns:p14="http://schemas.microsoft.com/office/powerpoint/2010/main" val="4072943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96458" lvl="1" indent="0">
              <a:lnSpc>
                <a:spcPct val="100000"/>
              </a:lnSpc>
              <a:spcBef>
                <a:spcPts val="0"/>
              </a:spcBef>
              <a:spcAft>
                <a:spcPts val="0"/>
              </a:spcAft>
              <a:buSzPts val="1800"/>
              <a:buNone/>
            </a:pPr>
            <a:r>
              <a:rPr lang="en-US" sz="1200" dirty="0">
                <a:ea typeface="Calibri" panose="020F0502020204030204" pitchFamily="34" charset="0"/>
              </a:rPr>
              <a:t>The use of bed nets increased for people living in Permanent dwellings, but not for people living in Non-Permanent dwellings, where malaria risk is higher</a:t>
            </a:r>
            <a:endParaRPr lang="en" sz="1200" dirty="0">
              <a:latin typeface="Calibri" panose="020F0502020204030204" pitchFamily="34" charset="0"/>
              <a:ea typeface="Source Serif Pro"/>
              <a:cs typeface="Calibri" panose="020F0502020204030204" pitchFamily="34" charset="0"/>
              <a:sym typeface="Source Serif Pro"/>
            </a:endParaRPr>
          </a:p>
        </p:txBody>
      </p:sp>
      <p:sp>
        <p:nvSpPr>
          <p:cNvPr id="4" name="Slide Number Placeholder 3"/>
          <p:cNvSpPr>
            <a:spLocks noGrp="1"/>
          </p:cNvSpPr>
          <p:nvPr>
            <p:ph type="sldNum" sz="quarter" idx="5"/>
          </p:nvPr>
        </p:nvSpPr>
        <p:spPr/>
        <p:txBody>
          <a:bodyPr/>
          <a:lstStyle/>
          <a:p>
            <a:fld id="{71DD3847-2994-B348-BB83-67D73BF539D6}" type="slidenum">
              <a:rPr lang="en-US" smtClean="0"/>
              <a:t>15</a:t>
            </a:fld>
            <a:endParaRPr lang="en-US"/>
          </a:p>
        </p:txBody>
      </p:sp>
    </p:spTree>
    <p:extLst>
      <p:ext uri="{BB962C8B-B14F-4D97-AF65-F5344CB8AC3E}">
        <p14:creationId xmlns:p14="http://schemas.microsoft.com/office/powerpoint/2010/main" val="2661862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we also control for n. </a:t>
            </a:r>
            <a:r>
              <a:rPr lang="en-US"/>
              <a:t>of tests?</a:t>
            </a:r>
          </a:p>
        </p:txBody>
      </p:sp>
      <p:sp>
        <p:nvSpPr>
          <p:cNvPr id="4" name="Slide Number Placeholder 3"/>
          <p:cNvSpPr>
            <a:spLocks noGrp="1"/>
          </p:cNvSpPr>
          <p:nvPr>
            <p:ph type="sldNum" sz="quarter" idx="5"/>
          </p:nvPr>
        </p:nvSpPr>
        <p:spPr/>
        <p:txBody>
          <a:bodyPr/>
          <a:lstStyle/>
          <a:p>
            <a:fld id="{71DD3847-2994-B348-BB83-67D73BF539D6}" type="slidenum">
              <a:rPr lang="en-US" smtClean="0"/>
              <a:t>16</a:t>
            </a:fld>
            <a:endParaRPr lang="en-US"/>
          </a:p>
        </p:txBody>
      </p:sp>
    </p:spTree>
    <p:extLst>
      <p:ext uri="{BB962C8B-B14F-4D97-AF65-F5344CB8AC3E}">
        <p14:creationId xmlns:p14="http://schemas.microsoft.com/office/powerpoint/2010/main" val="3913710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we also control for n. </a:t>
            </a:r>
            <a:r>
              <a:rPr lang="en-US"/>
              <a:t>of tests?</a:t>
            </a:r>
          </a:p>
        </p:txBody>
      </p:sp>
      <p:sp>
        <p:nvSpPr>
          <p:cNvPr id="4" name="Slide Number Placeholder 3"/>
          <p:cNvSpPr>
            <a:spLocks noGrp="1"/>
          </p:cNvSpPr>
          <p:nvPr>
            <p:ph type="sldNum" sz="quarter" idx="5"/>
          </p:nvPr>
        </p:nvSpPr>
        <p:spPr/>
        <p:txBody>
          <a:bodyPr/>
          <a:lstStyle/>
          <a:p>
            <a:fld id="{71DD3847-2994-B348-BB83-67D73BF539D6}" type="slidenum">
              <a:rPr lang="en-US" smtClean="0"/>
              <a:t>17</a:t>
            </a:fld>
            <a:endParaRPr lang="en-US"/>
          </a:p>
        </p:txBody>
      </p:sp>
    </p:spTree>
    <p:extLst>
      <p:ext uri="{BB962C8B-B14F-4D97-AF65-F5344CB8AC3E}">
        <p14:creationId xmlns:p14="http://schemas.microsoft.com/office/powerpoint/2010/main" val="1494258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not persuade</a:t>
            </a:r>
          </a:p>
        </p:txBody>
      </p:sp>
      <p:sp>
        <p:nvSpPr>
          <p:cNvPr id="4" name="Slide Number Placeholder 3"/>
          <p:cNvSpPr>
            <a:spLocks noGrp="1"/>
          </p:cNvSpPr>
          <p:nvPr>
            <p:ph type="sldNum" sz="quarter" idx="5"/>
          </p:nvPr>
        </p:nvSpPr>
        <p:spPr/>
        <p:txBody>
          <a:bodyPr/>
          <a:lstStyle/>
          <a:p>
            <a:fld id="{71DD3847-2994-B348-BB83-67D73BF539D6}" type="slidenum">
              <a:rPr lang="en-US" smtClean="0"/>
              <a:t>18</a:t>
            </a:fld>
            <a:endParaRPr lang="en-US"/>
          </a:p>
        </p:txBody>
      </p:sp>
    </p:spTree>
    <p:extLst>
      <p:ext uri="{BB962C8B-B14F-4D97-AF65-F5344CB8AC3E}">
        <p14:creationId xmlns:p14="http://schemas.microsoft.com/office/powerpoint/2010/main" val="1093696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fcf4fabe36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fcf4fabe36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ontserrat" panose="020F0502020204030204" pitchFamily="34" charset="0"/>
              </a:rPr>
              <a:t>Campaign ingeniously employed the evolution of Twitter's blue bird logo from 2006 to 2023 to convey a powerful message about the endangerment of various animal species.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ontserrat" panose="020F0502020204030204" pitchFamily="34" charset="0"/>
              </a:rPr>
              <a:t>The graphic showcased the hypothetical extinction of these species, emphasizing the urgent need to protect them</a:t>
            </a:r>
            <a:br>
              <a:rPr lang="en-US" dirty="0"/>
            </a:b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Montserrat" pitchFamily="2" charset="77"/>
              </a:rPr>
              <a:t>Using LinkedIn as their platform of choice, McCann Germany shared the graphic, and within no time, it went viral. The visual stirred emotions across the globe, evoking a sense of mourning for the "loss" of the Twitter bird while underscoring the grim reality that approximately one million real animal species currently face the threat of extinction.</a:t>
            </a:r>
            <a:br>
              <a:rPr lang="en-US" dirty="0"/>
            </a:br>
            <a:endParaRPr lang="en-US" dirty="0"/>
          </a:p>
        </p:txBody>
      </p:sp>
      <p:sp>
        <p:nvSpPr>
          <p:cNvPr id="4" name="Slide Number Placeholder 3"/>
          <p:cNvSpPr>
            <a:spLocks noGrp="1"/>
          </p:cNvSpPr>
          <p:nvPr>
            <p:ph type="sldNum" sz="quarter" idx="5"/>
          </p:nvPr>
        </p:nvSpPr>
        <p:spPr/>
        <p:txBody>
          <a:bodyPr/>
          <a:lstStyle/>
          <a:p>
            <a:fld id="{71DD3847-2994-B348-BB83-67D73BF539D6}" type="slidenum">
              <a:rPr lang="en-US" smtClean="0"/>
              <a:t>2</a:t>
            </a:fld>
            <a:endParaRPr lang="en-US"/>
          </a:p>
        </p:txBody>
      </p:sp>
    </p:spTree>
    <p:extLst>
      <p:ext uri="{BB962C8B-B14F-4D97-AF65-F5344CB8AC3E}">
        <p14:creationId xmlns:p14="http://schemas.microsoft.com/office/powerpoint/2010/main" val="1099418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 the assumption</a:t>
            </a:r>
          </a:p>
          <a:p>
            <a:r>
              <a:rPr lang="en-US" dirty="0"/>
              <a:t>Add estimated cost-effectiveness from literature </a:t>
            </a:r>
          </a:p>
          <a:p>
            <a:endParaRPr lang="en-US" dirty="0"/>
          </a:p>
          <a:p>
            <a:pPr marL="171450" indent="-171450">
              <a:buFont typeface="Wingdings" pitchFamily="2" charset="2"/>
              <a:buChar char="à"/>
            </a:pPr>
            <a:r>
              <a:rPr lang="en-US" sz="1200" b="1" dirty="0">
                <a:sym typeface="Wingdings" pitchFamily="2" charset="2"/>
              </a:rPr>
              <a:t>45,540 </a:t>
            </a:r>
            <a:r>
              <a:rPr lang="en-US" sz="1200" dirty="0">
                <a:sym typeface="Wingdings" pitchFamily="2" charset="2"/>
              </a:rPr>
              <a:t>total</a:t>
            </a:r>
            <a:r>
              <a:rPr lang="en-US" sz="1200" b="1" dirty="0">
                <a:sym typeface="Wingdings" pitchFamily="2" charset="2"/>
              </a:rPr>
              <a:t> </a:t>
            </a:r>
            <a:r>
              <a:rPr lang="en-US" sz="1200" dirty="0">
                <a:sym typeface="Wingdings" pitchFamily="2" charset="2"/>
              </a:rPr>
              <a:t>averted cases</a:t>
            </a:r>
          </a:p>
          <a:p>
            <a:pPr marL="171450" indent="-171450">
              <a:buFont typeface="Wingdings" pitchFamily="2" charset="2"/>
              <a:buChar char="à"/>
            </a:pPr>
            <a:r>
              <a:rPr lang="en-US" sz="1200" b="1" dirty="0">
                <a:sym typeface="Wingdings" pitchFamily="2" charset="2"/>
              </a:rPr>
              <a:t> 65,340 </a:t>
            </a:r>
            <a:r>
              <a:rPr lang="en-US" sz="1200" dirty="0">
                <a:sym typeface="Wingdings" pitchFamily="2" charset="2"/>
              </a:rPr>
              <a:t>total</a:t>
            </a:r>
            <a:r>
              <a:rPr lang="en-US" sz="1200" b="1" dirty="0">
                <a:sym typeface="Wingdings" pitchFamily="2" charset="2"/>
              </a:rPr>
              <a:t> </a:t>
            </a:r>
            <a:r>
              <a:rPr lang="en-US" sz="1200" dirty="0">
                <a:sym typeface="Wingdings" pitchFamily="2" charset="2"/>
              </a:rPr>
              <a:t>averted cases</a:t>
            </a:r>
            <a:endParaRPr lang="en-US" dirty="0"/>
          </a:p>
        </p:txBody>
      </p:sp>
      <p:sp>
        <p:nvSpPr>
          <p:cNvPr id="4" name="Slide Number Placeholder 3"/>
          <p:cNvSpPr>
            <a:spLocks noGrp="1"/>
          </p:cNvSpPr>
          <p:nvPr>
            <p:ph type="sldNum" sz="quarter" idx="5"/>
          </p:nvPr>
        </p:nvSpPr>
        <p:spPr/>
        <p:txBody>
          <a:bodyPr/>
          <a:lstStyle/>
          <a:p>
            <a:fld id="{71DD3847-2994-B348-BB83-67D73BF539D6}" type="slidenum">
              <a:rPr lang="en-US" smtClean="0"/>
              <a:t>21</a:t>
            </a:fld>
            <a:endParaRPr lang="en-US"/>
          </a:p>
        </p:txBody>
      </p:sp>
    </p:spTree>
    <p:extLst>
      <p:ext uri="{BB962C8B-B14F-4D97-AF65-F5344CB8AC3E}">
        <p14:creationId xmlns:p14="http://schemas.microsoft.com/office/powerpoint/2010/main" val="1642591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MNM campaign objective was Engagement</a:t>
            </a:r>
          </a:p>
        </p:txBody>
      </p:sp>
      <p:sp>
        <p:nvSpPr>
          <p:cNvPr id="4" name="Slide Number Placeholder 3"/>
          <p:cNvSpPr>
            <a:spLocks noGrp="1"/>
          </p:cNvSpPr>
          <p:nvPr>
            <p:ph type="sldNum" sz="quarter" idx="5"/>
          </p:nvPr>
        </p:nvSpPr>
        <p:spPr/>
        <p:txBody>
          <a:bodyPr/>
          <a:lstStyle/>
          <a:p>
            <a:fld id="{71DD3847-2994-B348-BB83-67D73BF539D6}" type="slidenum">
              <a:rPr lang="en-US" smtClean="0"/>
              <a:t>22</a:t>
            </a:fld>
            <a:endParaRPr lang="en-US"/>
          </a:p>
        </p:txBody>
      </p:sp>
    </p:spTree>
    <p:extLst>
      <p:ext uri="{BB962C8B-B14F-4D97-AF65-F5344CB8AC3E}">
        <p14:creationId xmlns:p14="http://schemas.microsoft.com/office/powerpoint/2010/main" val="28199724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pPr defTabSz="920198"/>
            <a:fld id="{48E7B81A-6CBD-427A-9D54-26B16CD1C4EE}" type="slidenum">
              <a:rPr lang="en-US" smtClean="0">
                <a:solidFill>
                  <a:prstClr val="black"/>
                </a:solidFill>
                <a:latin typeface="Calibri"/>
              </a:rPr>
              <a:pPr defTabSz="920198"/>
              <a:t>23</a:t>
            </a:fld>
            <a:endParaRPr lang="en-US" dirty="0">
              <a:solidFill>
                <a:prstClr val="black"/>
              </a:solidFill>
              <a:latin typeface="Calibri"/>
            </a:endParaRPr>
          </a:p>
        </p:txBody>
      </p:sp>
      <p:sp>
        <p:nvSpPr>
          <p:cNvPr id="57347" name="Rectangle 2"/>
          <p:cNvSpPr>
            <a:spLocks noGrp="1" noRot="1" noChangeAspect="1" noChangeArrowheads="1" noTextEdit="1"/>
          </p:cNvSpPr>
          <p:nvPr>
            <p:ph type="sldImg"/>
          </p:nvPr>
        </p:nvSpPr>
        <p:spPr>
          <a:xfrm>
            <a:off x="381000" y="685800"/>
            <a:ext cx="6096000" cy="3429000"/>
          </a:xfrm>
          <a:ln/>
        </p:spPr>
      </p:sp>
      <p:sp>
        <p:nvSpPr>
          <p:cNvPr id="57348"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439656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pPr defTabSz="920198"/>
            <a:fld id="{48E7B81A-6CBD-427A-9D54-26B16CD1C4EE}" type="slidenum">
              <a:rPr lang="en-US" smtClean="0">
                <a:solidFill>
                  <a:prstClr val="black"/>
                </a:solidFill>
                <a:latin typeface="Calibri"/>
              </a:rPr>
              <a:pPr defTabSz="920198"/>
              <a:t>24</a:t>
            </a:fld>
            <a:endParaRPr lang="en-US" dirty="0">
              <a:solidFill>
                <a:prstClr val="black"/>
              </a:solidFill>
              <a:latin typeface="Calibri"/>
            </a:endParaRPr>
          </a:p>
        </p:txBody>
      </p:sp>
      <p:sp>
        <p:nvSpPr>
          <p:cNvPr id="57347" name="Rectangle 2"/>
          <p:cNvSpPr>
            <a:spLocks noGrp="1" noRot="1" noChangeAspect="1" noChangeArrowheads="1" noTextEdit="1"/>
          </p:cNvSpPr>
          <p:nvPr>
            <p:ph type="sldImg"/>
          </p:nvPr>
        </p:nvSpPr>
        <p:spPr>
          <a:xfrm>
            <a:off x="381000" y="685800"/>
            <a:ext cx="6096000" cy="3429000"/>
          </a:xfrm>
          <a:ln/>
        </p:spPr>
      </p:sp>
      <p:sp>
        <p:nvSpPr>
          <p:cNvPr id="57348"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513667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Garamond" panose="02020404030301010803" pitchFamily="18" charset="0"/>
                <a:ea typeface="Proxima Nova"/>
                <a:cs typeface="Proxima Nova"/>
              </a:rPr>
              <a:t>For each persona, barriers to preventative and response behavior were identified, and content was developed based on insights from their online behavior.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effectLst/>
              <a:latin typeface="Garamond" panose="02020404030301010803" pitchFamily="18" charset="0"/>
            </a:endParaRPr>
          </a:p>
          <a:p>
            <a:pPr algn="l" rtl="0"/>
            <a:r>
              <a:rPr lang="en-US" b="0" i="0" dirty="0">
                <a:solidFill>
                  <a:srgbClr val="5D6879"/>
                </a:solidFill>
                <a:effectLst/>
                <a:latin typeface="Arial" panose="020B0604020202020204" pitchFamily="34" charset="0"/>
              </a:rPr>
              <a:t>1) Motivation to act</a:t>
            </a:r>
            <a:r>
              <a:rPr lang="en-US" b="0" i="0" dirty="0">
                <a:solidFill>
                  <a:srgbClr val="5D6879"/>
                </a:solidFill>
                <a:effectLst/>
                <a:latin typeface="Lato" panose="020F0502020204030204" pitchFamily="34" charset="0"/>
              </a:rPr>
              <a:t>: </a:t>
            </a:r>
            <a:r>
              <a:rPr lang="en-US" b="0" i="0" dirty="0">
                <a:solidFill>
                  <a:srgbClr val="5D6879"/>
                </a:solidFill>
                <a:effectLst/>
                <a:latin typeface="Arial" panose="020B0604020202020204" pitchFamily="34" charset="0"/>
              </a:rPr>
              <a:t>whether it is caring for one’s family, looking after one’s children, or oneself</a:t>
            </a:r>
            <a:endParaRPr lang="en-US" b="0" i="0" dirty="0">
              <a:solidFill>
                <a:srgbClr val="5D6879"/>
              </a:solidFill>
              <a:effectLst/>
              <a:latin typeface="Lato" panose="020F050202020403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 Ability: </a:t>
            </a:r>
            <a:r>
              <a:rPr lang="en-US" b="0" i="0" dirty="0">
                <a:effectLst/>
                <a:latin typeface="Arial" panose="020B0604020202020204" pitchFamily="34" charset="0"/>
              </a:rPr>
              <a:t>Identifying a preventative and response action that might be feasible to implement even with existing barriers to implementation -seek treatment when fever is present, sleep under bed nets;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3) Provide a clear opportunity for action and highlight the cost of inaction</a:t>
            </a:r>
            <a:endParaRPr lang="en-US" dirty="0"/>
          </a:p>
        </p:txBody>
      </p:sp>
      <p:sp>
        <p:nvSpPr>
          <p:cNvPr id="4" name="Slide Number Placeholder 3"/>
          <p:cNvSpPr>
            <a:spLocks noGrp="1"/>
          </p:cNvSpPr>
          <p:nvPr>
            <p:ph type="sldNum" sz="quarter" idx="5"/>
          </p:nvPr>
        </p:nvSpPr>
        <p:spPr/>
        <p:txBody>
          <a:bodyPr/>
          <a:lstStyle/>
          <a:p>
            <a:fld id="{71DD3847-2994-B348-BB83-67D73BF539D6}" type="slidenum">
              <a:rPr lang="en-US" smtClean="0"/>
              <a:t>25</a:t>
            </a:fld>
            <a:endParaRPr lang="en-US"/>
          </a:p>
        </p:txBody>
      </p:sp>
    </p:spTree>
    <p:extLst>
      <p:ext uri="{BB962C8B-B14F-4D97-AF65-F5344CB8AC3E}">
        <p14:creationId xmlns:p14="http://schemas.microsoft.com/office/powerpoint/2010/main" val="1104861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gn="l">
              <a:spcBef>
                <a:spcPts val="0"/>
              </a:spcBef>
              <a:spcAft>
                <a:spcPts val="0"/>
              </a:spcAft>
              <a:buFont typeface="Arial" panose="020B0604020202020204" pitchFamily="34" charset="0"/>
              <a:buChar char="•"/>
            </a:pPr>
            <a:r>
              <a:rPr lang="en-US" sz="1800" b="0" i="0" u="none" strike="noStrike" dirty="0">
                <a:solidFill>
                  <a:srgbClr val="1D1D1D"/>
                </a:solidFill>
                <a:effectLst/>
                <a:latin typeface="Calibri" panose="020F0502020204030204" pitchFamily="34" charset="0"/>
              </a:rPr>
              <a:t>Maybe add subtitles in the balance table: upper panel (Socio demographic characteristics) and lower panel (Malaria outcomes)</a:t>
            </a:r>
          </a:p>
          <a:p>
            <a:pPr marL="0" marR="0" algn="l">
              <a:spcBef>
                <a:spcPts val="0"/>
              </a:spcBef>
              <a:spcAft>
                <a:spcPts val="0"/>
              </a:spcAft>
              <a:buFont typeface="Arial" panose="020B0604020202020204" pitchFamily="34" charset="0"/>
              <a:buChar char="•"/>
            </a:pPr>
            <a:r>
              <a:rPr lang="en-US" sz="1800" b="0" i="0" u="none" strike="noStrike" dirty="0">
                <a:solidFill>
                  <a:srgbClr val="1D1D1D"/>
                </a:solidFill>
                <a:effectLst/>
                <a:latin typeface="Calibri" panose="020F0502020204030204" pitchFamily="34" charset="0"/>
              </a:rPr>
              <a:t>I would bring up religion and edit a bit the education variables (Has completed as title&gt; different levels as sub-</a:t>
            </a:r>
            <a:r>
              <a:rPr lang="en-US" sz="1800" b="0" i="0" u="none" strike="noStrike" dirty="0" err="1">
                <a:solidFill>
                  <a:srgbClr val="1D1D1D"/>
                </a:solidFill>
                <a:effectLst/>
                <a:latin typeface="Calibri" panose="020F0502020204030204" pitchFamily="34" charset="0"/>
              </a:rPr>
              <a:t>titiles</a:t>
            </a:r>
            <a:r>
              <a:rPr lang="en-US" sz="1800" b="0" i="0" u="none" strike="noStrike" dirty="0">
                <a:solidFill>
                  <a:srgbClr val="1D1D1D"/>
                </a:solidFill>
                <a:effectLst/>
                <a:latin typeface="Calibri" panose="020F0502020204030204" pitchFamily="34" charset="0"/>
              </a:rPr>
              <a:t>) and caste (spell out acronyms for folks not familiar with the caste system)</a:t>
            </a:r>
          </a:p>
          <a:p>
            <a:pPr marL="0" marR="0" algn="l">
              <a:spcBef>
                <a:spcPts val="0"/>
              </a:spcBef>
              <a:spcAft>
                <a:spcPts val="0"/>
              </a:spcAft>
              <a:buFont typeface="Arial" panose="020B0604020202020204" pitchFamily="34" charset="0"/>
              <a:buChar char="•"/>
            </a:pPr>
            <a:r>
              <a:rPr lang="en-US" sz="1800" b="0" i="0" u="none" strike="noStrike" dirty="0">
                <a:solidFill>
                  <a:srgbClr val="1D1D1D"/>
                </a:solidFill>
                <a:effectLst/>
                <a:latin typeface="Calibri" panose="020F0502020204030204" pitchFamily="34" charset="0"/>
              </a:rPr>
              <a:t>I would add a similar red lined box for the normalized difference (and maybe a footnote explaining its 0.25 threshold) as it also shows solid pre-treatment balance. </a:t>
            </a:r>
          </a:p>
          <a:p>
            <a:pPr marL="0" marR="0" algn="l">
              <a:spcBef>
                <a:spcPts val="0"/>
              </a:spcBef>
              <a:spcAft>
                <a:spcPts val="0"/>
              </a:spcAft>
              <a:buFont typeface="Arial" panose="020B0604020202020204" pitchFamily="34" charset="0"/>
              <a:buChar char="•"/>
            </a:pPr>
            <a:r>
              <a:rPr lang="en-US" sz="1800" b="0" i="0" u="none" strike="noStrike" dirty="0">
                <a:solidFill>
                  <a:srgbClr val="1D1D1D"/>
                </a:solidFill>
                <a:effectLst/>
                <a:latin typeface="Calibri" panose="020F0502020204030204" pitchFamily="34" charset="0"/>
              </a:rPr>
              <a:t> Shouldn’t we also have a balance table (or separate panel) for the HF data?</a:t>
            </a:r>
          </a:p>
          <a:p>
            <a:pPr marL="296458" lvl="1" indent="0">
              <a:lnSpc>
                <a:spcPct val="100000"/>
              </a:lnSpc>
              <a:spcBef>
                <a:spcPts val="0"/>
              </a:spcBef>
              <a:spcAft>
                <a:spcPts val="0"/>
              </a:spcAft>
              <a:buSzPts val="1800"/>
              <a:buNone/>
            </a:pPr>
            <a:endParaRPr lang="en" sz="1200" dirty="0">
              <a:latin typeface="Calibri" panose="020F0502020204030204" pitchFamily="34" charset="0"/>
              <a:ea typeface="Source Serif Pro"/>
              <a:cs typeface="Calibri" panose="020F0502020204030204" pitchFamily="34" charset="0"/>
              <a:sym typeface="Source Serif Pro"/>
            </a:endParaRPr>
          </a:p>
        </p:txBody>
      </p:sp>
      <p:sp>
        <p:nvSpPr>
          <p:cNvPr id="4" name="Slide Number Placeholder 3"/>
          <p:cNvSpPr>
            <a:spLocks noGrp="1"/>
          </p:cNvSpPr>
          <p:nvPr>
            <p:ph type="sldNum" sz="quarter" idx="5"/>
          </p:nvPr>
        </p:nvSpPr>
        <p:spPr/>
        <p:txBody>
          <a:bodyPr/>
          <a:lstStyle/>
          <a:p>
            <a:fld id="{71DD3847-2994-B348-BB83-67D73BF539D6}" type="slidenum">
              <a:rPr lang="en-US" smtClean="0"/>
              <a:t>26</a:t>
            </a:fld>
            <a:endParaRPr lang="en-US"/>
          </a:p>
        </p:txBody>
      </p:sp>
    </p:spTree>
    <p:extLst>
      <p:ext uri="{BB962C8B-B14F-4D97-AF65-F5344CB8AC3E}">
        <p14:creationId xmlns:p14="http://schemas.microsoft.com/office/powerpoint/2010/main" val="1973212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 you think this is the case?</a:t>
            </a:r>
          </a:p>
        </p:txBody>
      </p:sp>
      <p:sp>
        <p:nvSpPr>
          <p:cNvPr id="4" name="Slide Number Placeholder 3"/>
          <p:cNvSpPr>
            <a:spLocks noGrp="1"/>
          </p:cNvSpPr>
          <p:nvPr>
            <p:ph type="sldNum" sz="quarter" idx="5"/>
          </p:nvPr>
        </p:nvSpPr>
        <p:spPr/>
        <p:txBody>
          <a:bodyPr/>
          <a:lstStyle/>
          <a:p>
            <a:fld id="{71DD3847-2994-B348-BB83-67D73BF539D6}" type="slidenum">
              <a:rPr lang="en-US" smtClean="0"/>
              <a:t>27</a:t>
            </a:fld>
            <a:endParaRPr lang="en-US"/>
          </a:p>
        </p:txBody>
      </p:sp>
    </p:spTree>
    <p:extLst>
      <p:ext uri="{BB962C8B-B14F-4D97-AF65-F5344CB8AC3E}">
        <p14:creationId xmlns:p14="http://schemas.microsoft.com/office/powerpoint/2010/main" val="4232912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96458" lvl="1" indent="0">
              <a:lnSpc>
                <a:spcPct val="100000"/>
              </a:lnSpc>
              <a:spcBef>
                <a:spcPts val="0"/>
              </a:spcBef>
              <a:spcAft>
                <a:spcPts val="0"/>
              </a:spcAft>
              <a:buSzPts val="1800"/>
              <a:buNone/>
            </a:pPr>
            <a:endParaRPr lang="en" sz="1200" dirty="0">
              <a:latin typeface="Calibri" panose="020F0502020204030204" pitchFamily="34" charset="0"/>
              <a:ea typeface="Source Serif Pro"/>
              <a:cs typeface="Calibri" panose="020F0502020204030204" pitchFamily="34" charset="0"/>
              <a:sym typeface="Source Serif Pro"/>
            </a:endParaRPr>
          </a:p>
        </p:txBody>
      </p:sp>
      <p:sp>
        <p:nvSpPr>
          <p:cNvPr id="4" name="Slide Number Placeholder 3"/>
          <p:cNvSpPr>
            <a:spLocks noGrp="1"/>
          </p:cNvSpPr>
          <p:nvPr>
            <p:ph type="sldNum" sz="quarter" idx="5"/>
          </p:nvPr>
        </p:nvSpPr>
        <p:spPr/>
        <p:txBody>
          <a:bodyPr/>
          <a:lstStyle/>
          <a:p>
            <a:fld id="{71DD3847-2994-B348-BB83-67D73BF539D6}" type="slidenum">
              <a:rPr lang="en-US" smtClean="0"/>
              <a:t>28</a:t>
            </a:fld>
            <a:endParaRPr lang="en-US"/>
          </a:p>
        </p:txBody>
      </p:sp>
    </p:spTree>
    <p:extLst>
      <p:ext uri="{BB962C8B-B14F-4D97-AF65-F5344CB8AC3E}">
        <p14:creationId xmlns:p14="http://schemas.microsoft.com/office/powerpoint/2010/main" val="16300823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96458" lvl="1" indent="0">
              <a:lnSpc>
                <a:spcPct val="100000"/>
              </a:lnSpc>
              <a:spcBef>
                <a:spcPts val="0"/>
              </a:spcBef>
              <a:spcAft>
                <a:spcPts val="0"/>
              </a:spcAft>
              <a:buSzPts val="1800"/>
              <a:buNone/>
            </a:pPr>
            <a:r>
              <a:rPr lang="en-US" sz="1200" dirty="0">
                <a:ea typeface="Calibri" panose="020F0502020204030204" pitchFamily="34" charset="0"/>
              </a:rPr>
              <a:t>The use of bed nets increased for people living in Permanent dwellings, but not for people living in Non-Permanent dwellings, where malaria risk is higher</a:t>
            </a:r>
            <a:endParaRPr lang="en" sz="1200" dirty="0">
              <a:latin typeface="Calibri" panose="020F0502020204030204" pitchFamily="34" charset="0"/>
              <a:ea typeface="Source Serif Pro"/>
              <a:cs typeface="Calibri" panose="020F0502020204030204" pitchFamily="34" charset="0"/>
              <a:sym typeface="Source Serif Pro"/>
            </a:endParaRPr>
          </a:p>
        </p:txBody>
      </p:sp>
      <p:sp>
        <p:nvSpPr>
          <p:cNvPr id="4" name="Slide Number Placeholder 3"/>
          <p:cNvSpPr>
            <a:spLocks noGrp="1"/>
          </p:cNvSpPr>
          <p:nvPr>
            <p:ph type="sldNum" sz="quarter" idx="5"/>
          </p:nvPr>
        </p:nvSpPr>
        <p:spPr/>
        <p:txBody>
          <a:bodyPr/>
          <a:lstStyle/>
          <a:p>
            <a:fld id="{71DD3847-2994-B348-BB83-67D73BF539D6}" type="slidenum">
              <a:rPr lang="en-US" smtClean="0"/>
              <a:t>29</a:t>
            </a:fld>
            <a:endParaRPr lang="en-US"/>
          </a:p>
        </p:txBody>
      </p:sp>
    </p:spTree>
    <p:extLst>
      <p:ext uri="{BB962C8B-B14F-4D97-AF65-F5344CB8AC3E}">
        <p14:creationId xmlns:p14="http://schemas.microsoft.com/office/powerpoint/2010/main" val="1028748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not persuade</a:t>
            </a:r>
          </a:p>
        </p:txBody>
      </p:sp>
      <p:sp>
        <p:nvSpPr>
          <p:cNvPr id="4" name="Slide Number Placeholder 3"/>
          <p:cNvSpPr>
            <a:spLocks noGrp="1"/>
          </p:cNvSpPr>
          <p:nvPr>
            <p:ph type="sldNum" sz="quarter" idx="5"/>
          </p:nvPr>
        </p:nvSpPr>
        <p:spPr/>
        <p:txBody>
          <a:bodyPr/>
          <a:lstStyle/>
          <a:p>
            <a:fld id="{71DD3847-2994-B348-BB83-67D73BF539D6}" type="slidenum">
              <a:rPr lang="en-US" smtClean="0"/>
              <a:t>30</a:t>
            </a:fld>
            <a:endParaRPr lang="en-US"/>
          </a:p>
        </p:txBody>
      </p:sp>
    </p:spTree>
    <p:extLst>
      <p:ext uri="{BB962C8B-B14F-4D97-AF65-F5344CB8AC3E}">
        <p14:creationId xmlns:p14="http://schemas.microsoft.com/office/powerpoint/2010/main" val="219987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Campaigns with clear calls to actions</a:t>
            </a:r>
          </a:p>
          <a:p>
            <a:endParaRPr lang="en-US" b="0" i="0" dirty="0">
              <a:effectLst/>
              <a:latin typeface="Arial" panose="020B0604020202020204" pitchFamily="34" charset="0"/>
            </a:endParaRPr>
          </a:p>
          <a:p>
            <a:r>
              <a:rPr lang="en-US" b="0" i="0" dirty="0">
                <a:effectLst/>
                <a:latin typeface="Arial" panose="020B0604020202020204" pitchFamily="34" charset="0"/>
              </a:rPr>
              <a:t>Think of them as PSAs with better personalization</a:t>
            </a:r>
          </a:p>
          <a:p>
            <a:endParaRPr lang="en-US" b="0" i="0" dirty="0">
              <a:effectLst/>
              <a:latin typeface="Arial" panose="020B0604020202020204" pitchFamily="34" charset="0"/>
            </a:endParaRPr>
          </a:p>
          <a:p>
            <a:r>
              <a:rPr lang="en-US" b="0" i="0" dirty="0">
                <a:effectLst/>
                <a:latin typeface="Arial" panose="020B0604020202020204" pitchFamily="34" charset="0"/>
              </a:rPr>
              <a:t>understanding whether ad campaigns can</a:t>
            </a:r>
            <a:br>
              <a:rPr lang="en-US" dirty="0"/>
            </a:br>
            <a:r>
              <a:rPr lang="en-US" b="0" i="0" dirty="0">
                <a:effectLst/>
                <a:latin typeface="Arial" panose="020B0604020202020204" pitchFamily="34" charset="0"/>
              </a:rPr>
              <a:t>change individuals’ beliefs, attitudes and real-world behaviors is difficult and requires the</a:t>
            </a:r>
            <a:br>
              <a:rPr lang="en-US" dirty="0"/>
            </a:br>
            <a:r>
              <a:rPr lang="en-US" b="0" i="0" dirty="0">
                <a:effectLst/>
                <a:latin typeface="Arial" panose="020B0604020202020204" pitchFamily="34" charset="0"/>
              </a:rPr>
              <a:t>availability of longer-term outcomes that are not directly measurable on the ad platform</a:t>
            </a:r>
            <a:br>
              <a:rPr lang="en-US" dirty="0"/>
            </a:br>
            <a:r>
              <a:rPr lang="en-US" b="0" i="0" dirty="0">
                <a:effectLst/>
                <a:latin typeface="Arial" panose="020B0604020202020204" pitchFamily="34" charset="0"/>
              </a:rPr>
              <a:t>itself.</a:t>
            </a:r>
          </a:p>
          <a:p>
            <a:endParaRPr lang="en-US" b="0" i="0"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71DD3847-2994-B348-BB83-67D73BF539D6}" type="slidenum">
              <a:rPr lang="en-US" smtClean="0"/>
              <a:t>3</a:t>
            </a:fld>
            <a:endParaRPr lang="en-US"/>
          </a:p>
        </p:txBody>
      </p:sp>
    </p:spTree>
    <p:extLst>
      <p:ext uri="{BB962C8B-B14F-4D97-AF65-F5344CB8AC3E}">
        <p14:creationId xmlns:p14="http://schemas.microsoft.com/office/powerpoint/2010/main" val="4023561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TimesLTStd"/>
              </a:rPr>
              <a:t>broadly consistent with the reduction in uncomplicated clinical episodes observed in earlier efficacy studies, </a:t>
            </a:r>
            <a:endParaRPr lang="en-US" dirty="0"/>
          </a:p>
          <a:p>
            <a:endParaRPr lang="en-US" dirty="0"/>
          </a:p>
        </p:txBody>
      </p:sp>
      <p:sp>
        <p:nvSpPr>
          <p:cNvPr id="4" name="Slide Number Placeholder 3"/>
          <p:cNvSpPr>
            <a:spLocks noGrp="1"/>
          </p:cNvSpPr>
          <p:nvPr>
            <p:ph type="sldNum" sz="quarter" idx="5"/>
          </p:nvPr>
        </p:nvSpPr>
        <p:spPr/>
        <p:txBody>
          <a:bodyPr/>
          <a:lstStyle/>
          <a:p>
            <a:fld id="{71DD3847-2994-B348-BB83-67D73BF539D6}" type="slidenum">
              <a:rPr lang="en-US" smtClean="0"/>
              <a:t>31</a:t>
            </a:fld>
            <a:endParaRPr lang="en-US"/>
          </a:p>
        </p:txBody>
      </p:sp>
    </p:spTree>
    <p:extLst>
      <p:ext uri="{BB962C8B-B14F-4D97-AF65-F5344CB8AC3E}">
        <p14:creationId xmlns:p14="http://schemas.microsoft.com/office/powerpoint/2010/main" val="24512216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TimesLTStd"/>
              </a:rPr>
              <a:t>broadly consistent with the reduction in uncomplicated clinical episodes observed in earlier efficacy studies, </a:t>
            </a:r>
            <a:endParaRPr lang="en-US" dirty="0"/>
          </a:p>
          <a:p>
            <a:endParaRPr lang="en-US" dirty="0"/>
          </a:p>
        </p:txBody>
      </p:sp>
      <p:sp>
        <p:nvSpPr>
          <p:cNvPr id="4" name="Slide Number Placeholder 3"/>
          <p:cNvSpPr>
            <a:spLocks noGrp="1"/>
          </p:cNvSpPr>
          <p:nvPr>
            <p:ph type="sldNum" sz="quarter" idx="5"/>
          </p:nvPr>
        </p:nvSpPr>
        <p:spPr/>
        <p:txBody>
          <a:bodyPr/>
          <a:lstStyle/>
          <a:p>
            <a:fld id="{71DD3847-2994-B348-BB83-67D73BF539D6}" type="slidenum">
              <a:rPr lang="en-US" smtClean="0"/>
              <a:t>32</a:t>
            </a:fld>
            <a:endParaRPr lang="en-US"/>
          </a:p>
        </p:txBody>
      </p:sp>
    </p:spTree>
    <p:extLst>
      <p:ext uri="{BB962C8B-B14F-4D97-AF65-F5344CB8AC3E}">
        <p14:creationId xmlns:p14="http://schemas.microsoft.com/office/powerpoint/2010/main" val="24628955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TimesLTStd"/>
              </a:rPr>
              <a:t>broadly consistent with the reduction in uncomplicated clinical episodes observed in earlier efficacy studies, </a:t>
            </a:r>
            <a:endParaRPr lang="en-US" dirty="0"/>
          </a:p>
          <a:p>
            <a:endParaRPr lang="en-US" dirty="0"/>
          </a:p>
        </p:txBody>
      </p:sp>
      <p:sp>
        <p:nvSpPr>
          <p:cNvPr id="4" name="Slide Number Placeholder 3"/>
          <p:cNvSpPr>
            <a:spLocks noGrp="1"/>
          </p:cNvSpPr>
          <p:nvPr>
            <p:ph type="sldNum" sz="quarter" idx="5"/>
          </p:nvPr>
        </p:nvSpPr>
        <p:spPr/>
        <p:txBody>
          <a:bodyPr/>
          <a:lstStyle/>
          <a:p>
            <a:fld id="{71DD3847-2994-B348-BB83-67D73BF539D6}" type="slidenum">
              <a:rPr lang="en-US" smtClean="0"/>
              <a:t>33</a:t>
            </a:fld>
            <a:endParaRPr lang="en-US"/>
          </a:p>
        </p:txBody>
      </p:sp>
    </p:spTree>
    <p:extLst>
      <p:ext uri="{BB962C8B-B14F-4D97-AF65-F5344CB8AC3E}">
        <p14:creationId xmlns:p14="http://schemas.microsoft.com/office/powerpoint/2010/main" val="3510853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TimesLTStd"/>
              </a:rPr>
              <a:t>broadly consistent with the reduction in uncomplicated clinical episodes observed in earlier efficacy studies, </a:t>
            </a:r>
            <a:endParaRPr lang="en-US" dirty="0"/>
          </a:p>
          <a:p>
            <a:endParaRPr lang="en-US" dirty="0"/>
          </a:p>
        </p:txBody>
      </p:sp>
      <p:sp>
        <p:nvSpPr>
          <p:cNvPr id="4" name="Slide Number Placeholder 3"/>
          <p:cNvSpPr>
            <a:spLocks noGrp="1"/>
          </p:cNvSpPr>
          <p:nvPr>
            <p:ph type="sldNum" sz="quarter" idx="5"/>
          </p:nvPr>
        </p:nvSpPr>
        <p:spPr/>
        <p:txBody>
          <a:bodyPr/>
          <a:lstStyle/>
          <a:p>
            <a:fld id="{71DD3847-2994-B348-BB83-67D73BF539D6}" type="slidenum">
              <a:rPr lang="en-US" smtClean="0"/>
              <a:t>34</a:t>
            </a:fld>
            <a:endParaRPr lang="en-US"/>
          </a:p>
        </p:txBody>
      </p:sp>
    </p:spTree>
    <p:extLst>
      <p:ext uri="{BB962C8B-B14F-4D97-AF65-F5344CB8AC3E}">
        <p14:creationId xmlns:p14="http://schemas.microsoft.com/office/powerpoint/2010/main" val="1304549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TimesLTStd"/>
              </a:rPr>
              <a:t>broadly consistent with the reduction in uncomplicated clinical episodes observed in earlier efficacy studies, </a:t>
            </a:r>
            <a:endParaRPr lang="en-US" dirty="0"/>
          </a:p>
          <a:p>
            <a:endParaRPr lang="en-US" dirty="0"/>
          </a:p>
        </p:txBody>
      </p:sp>
      <p:sp>
        <p:nvSpPr>
          <p:cNvPr id="4" name="Slide Number Placeholder 3"/>
          <p:cNvSpPr>
            <a:spLocks noGrp="1"/>
          </p:cNvSpPr>
          <p:nvPr>
            <p:ph type="sldNum" sz="quarter" idx="5"/>
          </p:nvPr>
        </p:nvSpPr>
        <p:spPr/>
        <p:txBody>
          <a:bodyPr/>
          <a:lstStyle/>
          <a:p>
            <a:fld id="{71DD3847-2994-B348-BB83-67D73BF539D6}" type="slidenum">
              <a:rPr lang="en-US" smtClean="0"/>
              <a:t>35</a:t>
            </a:fld>
            <a:endParaRPr lang="en-US"/>
          </a:p>
        </p:txBody>
      </p:sp>
    </p:spTree>
    <p:extLst>
      <p:ext uri="{BB962C8B-B14F-4D97-AF65-F5344CB8AC3E}">
        <p14:creationId xmlns:p14="http://schemas.microsoft.com/office/powerpoint/2010/main" val="2338509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TimesLTStd"/>
              </a:rPr>
              <a:t>broadly consistent with the reduction in uncomplicated clinical episodes observed in earlier efficacy studies, </a:t>
            </a:r>
            <a:endParaRPr lang="en-US" dirty="0"/>
          </a:p>
          <a:p>
            <a:endParaRPr lang="en-US" dirty="0"/>
          </a:p>
        </p:txBody>
      </p:sp>
      <p:sp>
        <p:nvSpPr>
          <p:cNvPr id="4" name="Slide Number Placeholder 3"/>
          <p:cNvSpPr>
            <a:spLocks noGrp="1"/>
          </p:cNvSpPr>
          <p:nvPr>
            <p:ph type="sldNum" sz="quarter" idx="5"/>
          </p:nvPr>
        </p:nvSpPr>
        <p:spPr/>
        <p:txBody>
          <a:bodyPr/>
          <a:lstStyle/>
          <a:p>
            <a:fld id="{71DD3847-2994-B348-BB83-67D73BF539D6}" type="slidenum">
              <a:rPr lang="en-US" smtClean="0"/>
              <a:t>36</a:t>
            </a:fld>
            <a:endParaRPr lang="en-US"/>
          </a:p>
        </p:txBody>
      </p:sp>
    </p:spTree>
    <p:extLst>
      <p:ext uri="{BB962C8B-B14F-4D97-AF65-F5344CB8AC3E}">
        <p14:creationId xmlns:p14="http://schemas.microsoft.com/office/powerpoint/2010/main" val="15411198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Garamond" panose="02020404030301010803" pitchFamily="18" charset="0"/>
                <a:ea typeface="Proxima Nova"/>
                <a:cs typeface="Proxima Nova"/>
              </a:rPr>
              <a:t>For each persona, barriers to preventative and response behavior were identified, and content was developed based on insights from their online behavior. For example, for women, who tended to emphasize family and protection against mosquitoes, content focused on children and motherhood. For men, who were more focused on information, content focused on services (government, healthcare), symptoms and treatment. Younger audiences, especially in the 18-24 age bucket were targeted using meme-styled content and humor, and older individuals, received content that used their awareness and engagement with the topic to spread the word and advocate for prevention and response, for example, by encouraging grandparents to have their grandchildren tested if they experience malaria symptoms.</a:t>
            </a:r>
            <a:r>
              <a:rPr lang="en-US" dirty="0">
                <a:effectLst/>
              </a:rPr>
              <a:t> </a:t>
            </a:r>
            <a:endParaRPr lang="en-US" dirty="0"/>
          </a:p>
          <a:p>
            <a:endParaRPr lang="en-US" dirty="0"/>
          </a:p>
        </p:txBody>
      </p:sp>
      <p:sp>
        <p:nvSpPr>
          <p:cNvPr id="4" name="Slide Number Placeholder 3"/>
          <p:cNvSpPr>
            <a:spLocks noGrp="1"/>
          </p:cNvSpPr>
          <p:nvPr>
            <p:ph type="sldNum" sz="quarter" idx="5"/>
          </p:nvPr>
        </p:nvSpPr>
        <p:spPr/>
        <p:txBody>
          <a:bodyPr/>
          <a:lstStyle/>
          <a:p>
            <a:fld id="{71DD3847-2994-B348-BB83-67D73BF539D6}" type="slidenum">
              <a:rPr lang="en-US" smtClean="0"/>
              <a:t>37</a:t>
            </a:fld>
            <a:endParaRPr lang="en-US"/>
          </a:p>
        </p:txBody>
      </p:sp>
    </p:spTree>
    <p:extLst>
      <p:ext uri="{BB962C8B-B14F-4D97-AF65-F5344CB8AC3E}">
        <p14:creationId xmlns:p14="http://schemas.microsoft.com/office/powerpoint/2010/main" val="15940843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pPr defTabSz="920198"/>
            <a:fld id="{48E7B81A-6CBD-427A-9D54-26B16CD1C4EE}" type="slidenum">
              <a:rPr lang="en-US" smtClean="0">
                <a:solidFill>
                  <a:prstClr val="black"/>
                </a:solidFill>
                <a:latin typeface="Calibri"/>
              </a:rPr>
              <a:pPr defTabSz="920198"/>
              <a:t>38</a:t>
            </a:fld>
            <a:endParaRPr lang="en-US" dirty="0">
              <a:solidFill>
                <a:prstClr val="black"/>
              </a:solidFill>
              <a:latin typeface="Calibri"/>
            </a:endParaRPr>
          </a:p>
        </p:txBody>
      </p:sp>
      <p:sp>
        <p:nvSpPr>
          <p:cNvPr id="57347" name="Rectangle 2"/>
          <p:cNvSpPr>
            <a:spLocks noGrp="1" noRot="1" noChangeAspect="1" noChangeArrowheads="1" noTextEdit="1"/>
          </p:cNvSpPr>
          <p:nvPr>
            <p:ph type="sldImg"/>
          </p:nvPr>
        </p:nvSpPr>
        <p:spPr>
          <a:xfrm>
            <a:off x="381000" y="685800"/>
            <a:ext cx="6096000" cy="3429000"/>
          </a:xfrm>
          <a:ln/>
        </p:spPr>
      </p:sp>
      <p:sp>
        <p:nvSpPr>
          <p:cNvPr id="57348"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742275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96458" lvl="1" indent="0">
              <a:lnSpc>
                <a:spcPct val="100000"/>
              </a:lnSpc>
              <a:spcBef>
                <a:spcPts val="0"/>
              </a:spcBef>
              <a:spcAft>
                <a:spcPts val="0"/>
              </a:spcAft>
              <a:buSzPts val="1800"/>
              <a:buNone/>
            </a:pPr>
            <a:r>
              <a:rPr lang="en-US" sz="1200" dirty="0">
                <a:ea typeface="Calibri" panose="020F0502020204030204" pitchFamily="34" charset="0"/>
              </a:rPr>
              <a:t>The use of bed nets increased for people living in Permanent dwellings, but not for people living in Non-Permanent dwellings, where malaria risk is higher</a:t>
            </a:r>
          </a:p>
          <a:p>
            <a:pPr marL="296458" lvl="1" indent="0">
              <a:lnSpc>
                <a:spcPct val="100000"/>
              </a:lnSpc>
              <a:spcBef>
                <a:spcPts val="0"/>
              </a:spcBef>
              <a:spcAft>
                <a:spcPts val="0"/>
              </a:spcAft>
              <a:buSzPts val="1800"/>
              <a:buNone/>
            </a:pPr>
            <a:endParaRPr lang="en-US" sz="1200" dirty="0">
              <a:latin typeface="Calibri" panose="020F0502020204030204" pitchFamily="34" charset="0"/>
              <a:ea typeface="Source Serif Pro"/>
              <a:cs typeface="Calibri" panose="020F0502020204030204" pitchFamily="34" charset="0"/>
              <a:sym typeface="Source Serif Pro"/>
            </a:endParaRPr>
          </a:p>
          <a:p>
            <a:pPr marL="296458" lvl="1" indent="0">
              <a:lnSpc>
                <a:spcPct val="100000"/>
              </a:lnSpc>
              <a:spcBef>
                <a:spcPts val="0"/>
              </a:spcBef>
              <a:spcAft>
                <a:spcPts val="0"/>
              </a:spcAft>
              <a:buSzPts val="1800"/>
              <a:buNone/>
            </a:pPr>
            <a:r>
              <a:rPr lang="en-US" sz="1200" dirty="0">
                <a:latin typeface="Calibri" panose="020F0502020204030204" pitchFamily="34" charset="0"/>
                <a:ea typeface="Source Serif Pro"/>
                <a:cs typeface="Calibri" panose="020F0502020204030204" pitchFamily="34" charset="0"/>
                <a:sym typeface="Source Serif Pro"/>
              </a:rPr>
              <a:t>Family size is similar across dwellings: 6.5 solid, 6.7 non solid</a:t>
            </a:r>
            <a:endParaRPr lang="en" sz="1200" dirty="0">
              <a:latin typeface="Calibri" panose="020F0502020204030204" pitchFamily="34" charset="0"/>
              <a:ea typeface="Source Serif Pro"/>
              <a:cs typeface="Calibri" panose="020F0502020204030204" pitchFamily="34" charset="0"/>
              <a:sym typeface="Source Serif Pro"/>
            </a:endParaRPr>
          </a:p>
        </p:txBody>
      </p:sp>
      <p:sp>
        <p:nvSpPr>
          <p:cNvPr id="4" name="Slide Number Placeholder 3"/>
          <p:cNvSpPr>
            <a:spLocks noGrp="1"/>
          </p:cNvSpPr>
          <p:nvPr>
            <p:ph type="sldNum" sz="quarter" idx="5"/>
          </p:nvPr>
        </p:nvSpPr>
        <p:spPr/>
        <p:txBody>
          <a:bodyPr/>
          <a:lstStyle/>
          <a:p>
            <a:fld id="{71DD3847-2994-B348-BB83-67D73BF539D6}" type="slidenum">
              <a:rPr lang="en-US" smtClean="0"/>
              <a:t>40</a:t>
            </a:fld>
            <a:endParaRPr lang="en-US"/>
          </a:p>
        </p:txBody>
      </p:sp>
    </p:spTree>
    <p:extLst>
      <p:ext uri="{BB962C8B-B14F-4D97-AF65-F5344CB8AC3E}">
        <p14:creationId xmlns:p14="http://schemas.microsoft.com/office/powerpoint/2010/main" val="1710953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96458" lvl="1" indent="0">
              <a:lnSpc>
                <a:spcPct val="100000"/>
              </a:lnSpc>
              <a:spcBef>
                <a:spcPts val="0"/>
              </a:spcBef>
              <a:spcAft>
                <a:spcPts val="0"/>
              </a:spcAft>
              <a:buSzPts val="1800"/>
              <a:buNone/>
            </a:pPr>
            <a:r>
              <a:rPr lang="en-US" sz="1200" dirty="0">
                <a:ea typeface="Calibri" panose="020F0502020204030204" pitchFamily="34" charset="0"/>
              </a:rPr>
              <a:t>The use of bed nets increased for people living in Permanent dwellings, but not for people living in Non-Permanent dwellings, where malaria risk is higher</a:t>
            </a:r>
            <a:endParaRPr lang="en" sz="1200" dirty="0">
              <a:latin typeface="Calibri" panose="020F0502020204030204" pitchFamily="34" charset="0"/>
              <a:ea typeface="Source Serif Pro"/>
              <a:cs typeface="Calibri" panose="020F0502020204030204" pitchFamily="34" charset="0"/>
              <a:sym typeface="Source Serif Pro"/>
            </a:endParaRPr>
          </a:p>
        </p:txBody>
      </p:sp>
      <p:sp>
        <p:nvSpPr>
          <p:cNvPr id="4" name="Slide Number Placeholder 3"/>
          <p:cNvSpPr>
            <a:spLocks noGrp="1"/>
          </p:cNvSpPr>
          <p:nvPr>
            <p:ph type="sldNum" sz="quarter" idx="5"/>
          </p:nvPr>
        </p:nvSpPr>
        <p:spPr/>
        <p:txBody>
          <a:bodyPr/>
          <a:lstStyle/>
          <a:p>
            <a:fld id="{71DD3847-2994-B348-BB83-67D73BF539D6}" type="slidenum">
              <a:rPr lang="en-US" smtClean="0"/>
              <a:t>41</a:t>
            </a:fld>
            <a:endParaRPr lang="en-US"/>
          </a:p>
        </p:txBody>
      </p:sp>
    </p:spTree>
    <p:extLst>
      <p:ext uri="{BB962C8B-B14F-4D97-AF65-F5344CB8AC3E}">
        <p14:creationId xmlns:p14="http://schemas.microsoft.com/office/powerpoint/2010/main" val="1630082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understanding whether ad campaigns can</a:t>
            </a:r>
            <a:br>
              <a:rPr lang="en-US" dirty="0"/>
            </a:br>
            <a:r>
              <a:rPr lang="en-US" b="0" i="0" dirty="0">
                <a:effectLst/>
                <a:latin typeface="Arial" panose="020B0604020202020204" pitchFamily="34" charset="0"/>
              </a:rPr>
              <a:t>change individuals’ beliefs, attitudes and real-world behaviors is difficult and requires the</a:t>
            </a:r>
            <a:br>
              <a:rPr lang="en-US" dirty="0"/>
            </a:br>
            <a:r>
              <a:rPr lang="en-US" b="0" i="0" dirty="0">
                <a:effectLst/>
                <a:latin typeface="Arial" panose="020B0604020202020204" pitchFamily="34" charset="0"/>
              </a:rPr>
              <a:t>availability of longer-term outcomes that are not directly measurable on the ad platform</a:t>
            </a:r>
            <a:br>
              <a:rPr lang="en-US" dirty="0"/>
            </a:br>
            <a:r>
              <a:rPr lang="en-US" b="0" i="0" dirty="0">
                <a:effectLst/>
                <a:latin typeface="Arial" panose="020B0604020202020204" pitchFamily="34" charset="0"/>
              </a:rPr>
              <a:t>itself.</a:t>
            </a:r>
          </a:p>
          <a:p>
            <a:endParaRPr lang="en-US" b="0" i="0" dirty="0">
              <a:effectLst/>
              <a:latin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Direct responses (clicks or downloads) are not indicative of actual behavior change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Because ads are algorithmically delivered</a:t>
            </a:r>
            <a:r>
              <a:rPr lang="en-US" sz="1200" b="0" i="0" dirty="0">
                <a:effectLst/>
                <a:latin typeface="Calibri" panose="020F0502020204030204" pitchFamily="34" charset="0"/>
                <a:cs typeface="Calibri" panose="020F0502020204030204" pitchFamily="34" charset="0"/>
              </a:rPr>
              <a:t>, c</a:t>
            </a:r>
            <a:r>
              <a:rPr lang="en-US" sz="1200" dirty="0"/>
              <a:t>ertain subpopulations can be more impacted than others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Costs are direct and indirect (opportunity cost of control group)</a:t>
            </a:r>
          </a:p>
          <a:p>
            <a:endParaRPr lang="en-US" dirty="0"/>
          </a:p>
        </p:txBody>
      </p:sp>
      <p:sp>
        <p:nvSpPr>
          <p:cNvPr id="4" name="Slide Number Placeholder 3"/>
          <p:cNvSpPr>
            <a:spLocks noGrp="1"/>
          </p:cNvSpPr>
          <p:nvPr>
            <p:ph type="sldNum" sz="quarter" idx="5"/>
          </p:nvPr>
        </p:nvSpPr>
        <p:spPr/>
        <p:txBody>
          <a:bodyPr/>
          <a:lstStyle/>
          <a:p>
            <a:fld id="{71DD3847-2994-B348-BB83-67D73BF539D6}" type="slidenum">
              <a:rPr lang="en-US" smtClean="0"/>
              <a:t>4</a:t>
            </a:fld>
            <a:endParaRPr lang="en-US"/>
          </a:p>
        </p:txBody>
      </p:sp>
    </p:spTree>
    <p:extLst>
      <p:ext uri="{BB962C8B-B14F-4D97-AF65-F5344CB8AC3E}">
        <p14:creationId xmlns:p14="http://schemas.microsoft.com/office/powerpoint/2010/main" val="13288764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 you think this is the case?</a:t>
            </a:r>
          </a:p>
        </p:txBody>
      </p:sp>
      <p:sp>
        <p:nvSpPr>
          <p:cNvPr id="4" name="Slide Number Placeholder 3"/>
          <p:cNvSpPr>
            <a:spLocks noGrp="1"/>
          </p:cNvSpPr>
          <p:nvPr>
            <p:ph type="sldNum" sz="quarter" idx="5"/>
          </p:nvPr>
        </p:nvSpPr>
        <p:spPr/>
        <p:txBody>
          <a:bodyPr/>
          <a:lstStyle/>
          <a:p>
            <a:fld id="{71DD3847-2994-B348-BB83-67D73BF539D6}" type="slidenum">
              <a:rPr lang="en-US" smtClean="0"/>
              <a:t>43</a:t>
            </a:fld>
            <a:endParaRPr lang="en-US"/>
          </a:p>
        </p:txBody>
      </p:sp>
    </p:spTree>
    <p:extLst>
      <p:ext uri="{BB962C8B-B14F-4D97-AF65-F5344CB8AC3E}">
        <p14:creationId xmlns:p14="http://schemas.microsoft.com/office/powerpoint/2010/main" val="2693137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 you think this is the case?</a:t>
            </a:r>
          </a:p>
        </p:txBody>
      </p:sp>
      <p:sp>
        <p:nvSpPr>
          <p:cNvPr id="4" name="Slide Number Placeholder 3"/>
          <p:cNvSpPr>
            <a:spLocks noGrp="1"/>
          </p:cNvSpPr>
          <p:nvPr>
            <p:ph type="sldNum" sz="quarter" idx="5"/>
          </p:nvPr>
        </p:nvSpPr>
        <p:spPr/>
        <p:txBody>
          <a:bodyPr/>
          <a:lstStyle/>
          <a:p>
            <a:fld id="{71DD3847-2994-B348-BB83-67D73BF539D6}" type="slidenum">
              <a:rPr lang="en-US" smtClean="0"/>
              <a:t>44</a:t>
            </a:fld>
            <a:endParaRPr lang="en-US"/>
          </a:p>
        </p:txBody>
      </p:sp>
    </p:spTree>
    <p:extLst>
      <p:ext uri="{BB962C8B-B14F-4D97-AF65-F5344CB8AC3E}">
        <p14:creationId xmlns:p14="http://schemas.microsoft.com/office/powerpoint/2010/main" val="2159144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A disease caused by a plasmodium parasite, transmitted by the bite of infected mosquitoes.</a:t>
            </a:r>
            <a:endParaRPr lang="en-US" dirty="0"/>
          </a:p>
        </p:txBody>
      </p:sp>
      <p:sp>
        <p:nvSpPr>
          <p:cNvPr id="4" name="Slide Number Placeholder 3"/>
          <p:cNvSpPr>
            <a:spLocks noGrp="1"/>
          </p:cNvSpPr>
          <p:nvPr>
            <p:ph type="sldNum" sz="quarter" idx="5"/>
          </p:nvPr>
        </p:nvSpPr>
        <p:spPr/>
        <p:txBody>
          <a:bodyPr/>
          <a:lstStyle/>
          <a:p>
            <a:fld id="{71DD3847-2994-B348-BB83-67D73BF539D6}" type="slidenum">
              <a:rPr lang="en-US" smtClean="0"/>
              <a:t>5</a:t>
            </a:fld>
            <a:endParaRPr lang="en-US"/>
          </a:p>
        </p:txBody>
      </p:sp>
    </p:spTree>
    <p:extLst>
      <p:ext uri="{BB962C8B-B14F-4D97-AF65-F5344CB8AC3E}">
        <p14:creationId xmlns:p14="http://schemas.microsoft.com/office/powerpoint/2010/main" val="1604102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DD3847-2994-B348-BB83-67D73BF539D6}" type="slidenum">
              <a:rPr lang="en-US" smtClean="0"/>
              <a:t>6</a:t>
            </a:fld>
            <a:endParaRPr lang="en-US"/>
          </a:p>
        </p:txBody>
      </p:sp>
    </p:spTree>
    <p:extLst>
      <p:ext uri="{BB962C8B-B14F-4D97-AF65-F5344CB8AC3E}">
        <p14:creationId xmlns:p14="http://schemas.microsoft.com/office/powerpoint/2010/main" val="3330087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Roboto" panose="02000000000000000000" pitchFamily="2" charset="0"/>
              </a:rPr>
              <a:t>A disease caused by a plasmodium parasite, transmitted by the bite of infected mosquitoes.</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br>
              <a:rPr lang="en-US" sz="1200" dirty="0">
                <a:latin typeface="Calibri" panose="020F0502020204030204" pitchFamily="34" charset="0"/>
              </a:rPr>
            </a:br>
            <a:r>
              <a:rPr lang="en-US" sz="1200" dirty="0">
                <a:latin typeface="Calibri" panose="020F0502020204030204" pitchFamily="34" charset="0"/>
              </a:rPr>
              <a:t>disproportionately affects poor and rural populations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rPr>
              <a:t>22 states: 1.2 B people, about 85% of total Indian pop</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rPr>
              <a:t>45M actions and reactions on the post</a:t>
            </a:r>
          </a:p>
          <a:p>
            <a:r>
              <a:rPr lang="en-US" dirty="0"/>
              <a:t>CPM: 1.6 USD</a:t>
            </a:r>
          </a:p>
        </p:txBody>
      </p:sp>
      <p:sp>
        <p:nvSpPr>
          <p:cNvPr id="4" name="Slide Number Placeholder 3"/>
          <p:cNvSpPr>
            <a:spLocks noGrp="1"/>
          </p:cNvSpPr>
          <p:nvPr>
            <p:ph type="sldNum" sz="quarter" idx="5"/>
          </p:nvPr>
        </p:nvSpPr>
        <p:spPr/>
        <p:txBody>
          <a:bodyPr/>
          <a:lstStyle/>
          <a:p>
            <a:fld id="{71DD3847-2994-B348-BB83-67D73BF539D6}" type="slidenum">
              <a:rPr lang="en-US" smtClean="0"/>
              <a:t>7</a:t>
            </a:fld>
            <a:endParaRPr lang="en-US"/>
          </a:p>
        </p:txBody>
      </p:sp>
    </p:spTree>
    <p:extLst>
      <p:ext uri="{BB962C8B-B14F-4D97-AF65-F5344CB8AC3E}">
        <p14:creationId xmlns:p14="http://schemas.microsoft.com/office/powerpoint/2010/main" val="2672618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latin typeface="Garamond" panose="02020404030301010803" pitchFamily="18" charset="0"/>
                <a:ea typeface="Proxima Nova"/>
                <a:cs typeface="Proxima Nova"/>
              </a:rPr>
              <a:t>For each persona, barriers to preventative and response behavior were identified, and content was developed based on insights from their online behavior. For example, for women, who tended to emphasize family and protection against mosquitoes, content focused on children and motherhood. For men, who were more focused on information, content focused on services (government, healthcare), symptoms and treatment. Younger audiences, especially in the 18-24 age bucket were targeted using meme-styled content and humor, and older individuals, received content that used their awareness and engagement with the topic to spread the word and advocate for prevention and response, for example, by encouraging grandparents to have their grandchildren tested if they experience malaria symptoms.</a:t>
            </a:r>
            <a:r>
              <a:rPr lang="en-US" dirty="0">
                <a:effectLst/>
              </a:rPr>
              <a:t> </a:t>
            </a:r>
            <a:endParaRPr lang="en-US" dirty="0"/>
          </a:p>
          <a:p>
            <a:endParaRPr lang="en-US" dirty="0"/>
          </a:p>
        </p:txBody>
      </p:sp>
      <p:sp>
        <p:nvSpPr>
          <p:cNvPr id="4" name="Slide Number Placeholder 3"/>
          <p:cNvSpPr>
            <a:spLocks noGrp="1"/>
          </p:cNvSpPr>
          <p:nvPr>
            <p:ph type="sldNum" sz="quarter" idx="5"/>
          </p:nvPr>
        </p:nvSpPr>
        <p:spPr/>
        <p:txBody>
          <a:bodyPr/>
          <a:lstStyle/>
          <a:p>
            <a:fld id="{71DD3847-2994-B348-BB83-67D73BF539D6}" type="slidenum">
              <a:rPr lang="en-US" smtClean="0"/>
              <a:t>8</a:t>
            </a:fld>
            <a:endParaRPr lang="en-US"/>
          </a:p>
        </p:txBody>
      </p:sp>
    </p:spTree>
    <p:extLst>
      <p:ext uri="{BB962C8B-B14F-4D97-AF65-F5344CB8AC3E}">
        <p14:creationId xmlns:p14="http://schemas.microsoft.com/office/powerpoint/2010/main" val="1594084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 you think this is the case?</a:t>
            </a:r>
          </a:p>
        </p:txBody>
      </p:sp>
      <p:sp>
        <p:nvSpPr>
          <p:cNvPr id="4" name="Slide Number Placeholder 3"/>
          <p:cNvSpPr>
            <a:spLocks noGrp="1"/>
          </p:cNvSpPr>
          <p:nvPr>
            <p:ph type="sldNum" sz="quarter" idx="5"/>
          </p:nvPr>
        </p:nvSpPr>
        <p:spPr/>
        <p:txBody>
          <a:bodyPr/>
          <a:lstStyle/>
          <a:p>
            <a:fld id="{71DD3847-2994-B348-BB83-67D73BF539D6}" type="slidenum">
              <a:rPr lang="en-US" smtClean="0"/>
              <a:t>9</a:t>
            </a:fld>
            <a:endParaRPr lang="en-US"/>
          </a:p>
        </p:txBody>
      </p:sp>
    </p:spTree>
    <p:extLst>
      <p:ext uri="{BB962C8B-B14F-4D97-AF65-F5344CB8AC3E}">
        <p14:creationId xmlns:p14="http://schemas.microsoft.com/office/powerpoint/2010/main" val="1912318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0" y="2914651"/>
            <a:ext cx="9144000" cy="2232422"/>
          </a:xfrm>
          <a:prstGeom prst="rect">
            <a:avLst/>
          </a:prstGeom>
          <a:solidFill>
            <a:srgbClr val="0081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lIns="68574" tIns="34287" rIns="68574" bIns="34287" anchor="ctr"/>
          <a:lstStyle/>
          <a:p>
            <a:pPr algn="ctr" defTabSz="685783" fontAlgn="base">
              <a:spcBef>
                <a:spcPct val="0"/>
              </a:spcBef>
              <a:spcAft>
                <a:spcPct val="0"/>
              </a:spcAft>
            </a:pPr>
            <a:endParaRPr lang="en-US" sz="1350">
              <a:solidFill>
                <a:srgbClr val="FFFFFF"/>
              </a:solidFill>
              <a:latin typeface="Arial" charset="0"/>
              <a:ea typeface="ＭＳ Ｐゴシック" charset="0"/>
              <a:cs typeface="Arial" charset="0"/>
            </a:endParaRPr>
          </a:p>
        </p:txBody>
      </p:sp>
      <p:sp>
        <p:nvSpPr>
          <p:cNvPr id="3630083" name="Rectangle 3"/>
          <p:cNvSpPr>
            <a:spLocks noGrp="1" noChangeArrowheads="1"/>
          </p:cNvSpPr>
          <p:nvPr>
            <p:ph type="ctrTitle"/>
          </p:nvPr>
        </p:nvSpPr>
        <p:spPr>
          <a:xfrm>
            <a:off x="615950" y="1183485"/>
            <a:ext cx="7772400" cy="1102519"/>
          </a:xfrm>
        </p:spPr>
        <p:txBody>
          <a:bodyPr/>
          <a:lstStyle>
            <a:lvl1pPr>
              <a:defRPr sz="2700">
                <a:solidFill>
                  <a:srgbClr val="0081CC"/>
                </a:solidFill>
              </a:defRPr>
            </a:lvl1pPr>
          </a:lstStyle>
          <a:p>
            <a:r>
              <a:rPr lang="en-US" dirty="0"/>
              <a:t>Click to edit Master title style</a:t>
            </a:r>
          </a:p>
        </p:txBody>
      </p:sp>
      <p:sp>
        <p:nvSpPr>
          <p:cNvPr id="3630084" name="Rectangle 4"/>
          <p:cNvSpPr>
            <a:spLocks noGrp="1" noChangeArrowheads="1"/>
          </p:cNvSpPr>
          <p:nvPr>
            <p:ph type="subTitle" idx="1"/>
          </p:nvPr>
        </p:nvSpPr>
        <p:spPr bwMode="gray">
          <a:xfrm>
            <a:off x="615957" y="3331372"/>
            <a:ext cx="6399213" cy="1412081"/>
          </a:xfrm>
        </p:spPr>
        <p:txBody>
          <a:bodyPr/>
          <a:lstStyle>
            <a:lvl1pPr marL="0" indent="0">
              <a:lnSpc>
                <a:spcPts val="1275"/>
              </a:lnSpc>
              <a:buFont typeface="Arial" charset="0"/>
              <a:buNone/>
              <a:defRPr sz="2100" b="0">
                <a:solidFill>
                  <a:schemeClr val="bg1"/>
                </a:solidFill>
              </a:defRPr>
            </a:lvl1pPr>
          </a:lstStyle>
          <a:p>
            <a:r>
              <a:rPr lang="en-US" dirty="0"/>
              <a:t>Click to edit Master subtitle style</a:t>
            </a:r>
          </a:p>
        </p:txBody>
      </p:sp>
    </p:spTree>
    <p:extLst>
      <p:ext uri="{BB962C8B-B14F-4D97-AF65-F5344CB8AC3E}">
        <p14:creationId xmlns:p14="http://schemas.microsoft.com/office/powerpoint/2010/main" val="82599651"/>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ln/>
        </p:spPr>
        <p:txBody>
          <a:bodyPr/>
          <a:lstStyle>
            <a:lvl1pPr>
              <a:defRPr/>
            </a:lvl1pPr>
          </a:lstStyle>
          <a:p>
            <a:fld id="{5EBC9B04-1CB6-F141-BA6F-CBC3742B22AA}"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974534001"/>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1163" y="-94060"/>
            <a:ext cx="2100262" cy="468868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7" y="-94060"/>
            <a:ext cx="6151563" cy="46886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ln/>
        </p:spPr>
        <p:txBody>
          <a:bodyPr/>
          <a:lstStyle>
            <a:lvl1pPr>
              <a:defRPr/>
            </a:lvl1pPr>
          </a:lstStyle>
          <a:p>
            <a:fld id="{D9EA21A2-728D-C644-B182-F8CB7DD803D6}"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064632511"/>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31825" y="-94060"/>
            <a:ext cx="8229600" cy="857251"/>
          </a:xfrm>
        </p:spPr>
        <p:txBody>
          <a:bodyPr/>
          <a:lstStyle/>
          <a:p>
            <a:r>
              <a:rPr lang="en-US"/>
              <a:t>Click to edit Master title style</a:t>
            </a:r>
          </a:p>
        </p:txBody>
      </p:sp>
      <p:sp>
        <p:nvSpPr>
          <p:cNvPr id="3" name="Text Placeholder 2"/>
          <p:cNvSpPr>
            <a:spLocks noGrp="1"/>
          </p:cNvSpPr>
          <p:nvPr>
            <p:ph type="body" sz="half" idx="1"/>
          </p:nvPr>
        </p:nvSpPr>
        <p:spPr>
          <a:xfrm>
            <a:off x="457203" y="904879"/>
            <a:ext cx="3922713" cy="36897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4532313" y="904879"/>
            <a:ext cx="3922712" cy="3689747"/>
          </a:xfrm>
        </p:spPr>
        <p:txBody>
          <a:bodyPr/>
          <a:lstStyle/>
          <a:p>
            <a:pPr lvl="0"/>
            <a:endParaRPr lang="en-US" noProof="0"/>
          </a:p>
        </p:txBody>
      </p:sp>
      <p:sp>
        <p:nvSpPr>
          <p:cNvPr id="5" name="Rectangle 5"/>
          <p:cNvSpPr>
            <a:spLocks noGrp="1" noChangeArrowheads="1"/>
          </p:cNvSpPr>
          <p:nvPr>
            <p:ph type="sldNum" sz="quarter" idx="10"/>
          </p:nvPr>
        </p:nvSpPr>
        <p:spPr>
          <a:ln/>
        </p:spPr>
        <p:txBody>
          <a:bodyPr/>
          <a:lstStyle>
            <a:lvl1pPr>
              <a:defRPr/>
            </a:lvl1pPr>
          </a:lstStyle>
          <a:p>
            <a:fld id="{B7295A93-927E-6547-9D52-F2C1A13794C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12595291"/>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31825" y="-94060"/>
            <a:ext cx="8229600" cy="857251"/>
          </a:xfrm>
        </p:spPr>
        <p:txBody>
          <a:bodyPr/>
          <a:lstStyle/>
          <a:p>
            <a:r>
              <a:rPr lang="en-US"/>
              <a:t>Click to edit Master title style</a:t>
            </a:r>
          </a:p>
        </p:txBody>
      </p:sp>
      <p:sp>
        <p:nvSpPr>
          <p:cNvPr id="3" name="Content Placeholder 2"/>
          <p:cNvSpPr>
            <a:spLocks noGrp="1"/>
          </p:cNvSpPr>
          <p:nvPr>
            <p:ph sz="quarter" idx="1"/>
          </p:nvPr>
        </p:nvSpPr>
        <p:spPr>
          <a:xfrm>
            <a:off x="457203" y="904878"/>
            <a:ext cx="3922713" cy="1787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532313" y="904878"/>
            <a:ext cx="3922712" cy="1787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3" y="2806307"/>
            <a:ext cx="3922713" cy="17883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532313" y="2806307"/>
            <a:ext cx="3922712" cy="17883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sldNum" sz="quarter" idx="10"/>
          </p:nvPr>
        </p:nvSpPr>
        <p:spPr>
          <a:ln/>
        </p:spPr>
        <p:txBody>
          <a:bodyPr/>
          <a:lstStyle>
            <a:lvl1pPr>
              <a:defRPr/>
            </a:lvl1pPr>
          </a:lstStyle>
          <a:p>
            <a:fld id="{5F1FF5AF-9ADD-7F46-B3BE-40C0FFF6DFC5}"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39303122"/>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31825" y="-94060"/>
            <a:ext cx="8229600" cy="857251"/>
          </a:xfrm>
        </p:spPr>
        <p:txBody>
          <a:bodyPr/>
          <a:lstStyle/>
          <a:p>
            <a:r>
              <a:rPr lang="en-US"/>
              <a:t>Click to edit Master title style</a:t>
            </a:r>
          </a:p>
        </p:txBody>
      </p:sp>
      <p:sp>
        <p:nvSpPr>
          <p:cNvPr id="3" name="Text Placeholder 2"/>
          <p:cNvSpPr>
            <a:spLocks noGrp="1"/>
          </p:cNvSpPr>
          <p:nvPr>
            <p:ph type="body" sz="half" idx="1"/>
          </p:nvPr>
        </p:nvSpPr>
        <p:spPr>
          <a:xfrm>
            <a:off x="457203" y="904879"/>
            <a:ext cx="3922713" cy="36897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532313" y="904879"/>
            <a:ext cx="3922712" cy="3689747"/>
          </a:xfrm>
        </p:spPr>
        <p:txBody>
          <a:bodyPr/>
          <a:lstStyle/>
          <a:p>
            <a:pPr lvl="0"/>
            <a:endParaRPr lang="en-US" noProof="0"/>
          </a:p>
        </p:txBody>
      </p:sp>
      <p:sp>
        <p:nvSpPr>
          <p:cNvPr id="5" name="Rectangle 5"/>
          <p:cNvSpPr>
            <a:spLocks noGrp="1" noChangeArrowheads="1"/>
          </p:cNvSpPr>
          <p:nvPr>
            <p:ph type="sldNum" sz="quarter" idx="10"/>
          </p:nvPr>
        </p:nvSpPr>
        <p:spPr>
          <a:ln/>
        </p:spPr>
        <p:txBody>
          <a:bodyPr/>
          <a:lstStyle>
            <a:lvl1pPr>
              <a:defRPr/>
            </a:lvl1pPr>
          </a:lstStyle>
          <a:p>
            <a:fld id="{957A0F75-D462-E745-AF42-0D18E7EE06D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239639764"/>
      </p:ext>
    </p:extLst>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ln/>
        </p:spPr>
        <p:txBody>
          <a:bodyPr/>
          <a:lstStyle>
            <a:lvl1pPr>
              <a:defRPr/>
            </a:lvl1pPr>
          </a:lstStyle>
          <a:p>
            <a:fld id="{A7EFD28D-8A30-8B47-B446-35F908D9196F}"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43493911"/>
      </p:ext>
    </p:extLst>
  </p:cSld>
  <p:clrMapOvr>
    <a:masterClrMapping/>
  </p:clrMapOvr>
  <p:transition>
    <p:wipe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BFB2B9E7-D291-2841-8099-82C4028EB1A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148424460"/>
      </p:ext>
    </p:extLst>
  </p:cSld>
  <p:clrMapOvr>
    <a:masterClrMapping/>
  </p:clrMapOvr>
  <p:transition>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114300"/>
            <a:ext cx="77724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1"/>
          </p:nvPr>
        </p:nvSpPr>
        <p:spPr>
          <a:xfrm>
            <a:off x="6553200" y="4686300"/>
            <a:ext cx="1905000" cy="342900"/>
          </a:xfrm>
        </p:spPr>
        <p:txBody>
          <a:bodyPr/>
          <a:lstStyle>
            <a:lvl1pPr>
              <a:defRPr/>
            </a:lvl1pPr>
          </a:lstStyle>
          <a:p>
            <a:fld id="{397DC237-7E58-4498-97E0-648134D46CC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312452662"/>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p:txBody>
          <a:body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5"/>
          <p:cNvSpPr>
            <a:spLocks noGrp="1" noChangeArrowheads="1"/>
          </p:cNvSpPr>
          <p:nvPr>
            <p:ph type="sldNum" sz="quarter" idx="10"/>
          </p:nvPr>
        </p:nvSpPr>
        <p:spPr>
          <a:xfrm>
            <a:off x="8577226" y="4877506"/>
            <a:ext cx="487264" cy="357188"/>
          </a:xfrm>
          <a:ln/>
        </p:spPr>
        <p:txBody>
          <a:bodyPr/>
          <a:lstStyle>
            <a:lvl1pPr>
              <a:defRPr/>
            </a:lvl1pPr>
          </a:lstStyle>
          <a:p>
            <a:fld id="{1C6EBB7F-3BCE-334A-90C7-B731B5EF6141}"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4180687531"/>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892" indent="0">
              <a:buNone/>
              <a:defRPr sz="1350"/>
            </a:lvl2pPr>
            <a:lvl3pPr marL="685783" indent="0">
              <a:buNone/>
              <a:defRPr sz="1200"/>
            </a:lvl3pPr>
            <a:lvl4pPr marL="1028675" indent="0">
              <a:buNone/>
              <a:defRPr sz="1050"/>
            </a:lvl4pPr>
            <a:lvl5pPr marL="1371566" indent="0">
              <a:buNone/>
              <a:defRPr sz="1050"/>
            </a:lvl5pPr>
            <a:lvl6pPr marL="1714457" indent="0">
              <a:buNone/>
              <a:defRPr sz="1050"/>
            </a:lvl6pPr>
            <a:lvl7pPr marL="2057348" indent="0">
              <a:buNone/>
              <a:defRPr sz="1050"/>
            </a:lvl7pPr>
            <a:lvl8pPr marL="2400240" indent="0">
              <a:buNone/>
              <a:defRPr sz="1050"/>
            </a:lvl8pPr>
            <a:lvl9pPr marL="2743132" indent="0">
              <a:buNone/>
              <a:defRPr sz="1050"/>
            </a:lvl9pPr>
          </a:lstStyle>
          <a:p>
            <a:pPr lvl="0"/>
            <a:r>
              <a:rPr lang="en-US" dirty="0"/>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fld id="{4D2D3924-ABD3-8545-97FC-FDC8F718286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7775095"/>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48"/>
            <a:ext cx="8382000" cy="857251"/>
          </a:xfrm>
        </p:spPr>
        <p:txBody>
          <a:bodyPr/>
          <a:lstStyle/>
          <a:p>
            <a:r>
              <a:rPr lang="en-US"/>
              <a:t>Click to edit Master title style</a:t>
            </a:r>
          </a:p>
        </p:txBody>
      </p:sp>
      <p:sp>
        <p:nvSpPr>
          <p:cNvPr id="3" name="Content Placeholder 2"/>
          <p:cNvSpPr>
            <a:spLocks noGrp="1"/>
          </p:cNvSpPr>
          <p:nvPr>
            <p:ph sz="half" idx="1"/>
          </p:nvPr>
        </p:nvSpPr>
        <p:spPr>
          <a:xfrm>
            <a:off x="457203" y="904879"/>
            <a:ext cx="3922713" cy="368974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32313" y="904879"/>
            <a:ext cx="3922712" cy="368974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5"/>
          <p:cNvSpPr>
            <a:spLocks noGrp="1" noChangeArrowheads="1"/>
          </p:cNvSpPr>
          <p:nvPr>
            <p:ph type="sldNum" sz="quarter" idx="10"/>
          </p:nvPr>
        </p:nvSpPr>
        <p:spPr>
          <a:ln/>
        </p:spPr>
        <p:txBody>
          <a:bodyPr/>
          <a:lstStyle>
            <a:lvl1pPr>
              <a:defRPr/>
            </a:lvl1pPr>
          </a:lstStyle>
          <a:p>
            <a:fld id="{FC83A4B4-F554-AF4A-8F9A-FF77649D936E}"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83861676"/>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765572"/>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2" y="1151335"/>
            <a:ext cx="4041775" cy="47982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32"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sldNum" sz="quarter" idx="10"/>
          </p:nvPr>
        </p:nvSpPr>
        <p:spPr>
          <a:ln/>
        </p:spPr>
        <p:txBody>
          <a:bodyPr/>
          <a:lstStyle>
            <a:lvl1pPr>
              <a:defRPr/>
            </a:lvl1pPr>
          </a:lstStyle>
          <a:p>
            <a:fld id="{5B0C15F2-9F78-2347-A950-154230C1BD28}"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045802664"/>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sldNum" sz="quarter" idx="10"/>
          </p:nvPr>
        </p:nvSpPr>
        <p:spPr>
          <a:ln/>
        </p:spPr>
        <p:txBody>
          <a:bodyPr/>
          <a:lstStyle>
            <a:lvl1pPr>
              <a:defRPr/>
            </a:lvl1pPr>
          </a:lstStyle>
          <a:p>
            <a:fld id="{B38721F1-4CEC-724E-A3F1-E2DBD1F4DC54}"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989754751"/>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fld id="{9F7D1355-EAFE-5940-BF13-911FB5FFED4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514793291"/>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04787"/>
            <a:ext cx="3008313" cy="871538"/>
          </a:xfrm>
        </p:spPr>
        <p:txBody>
          <a:bodyPr anchor="b"/>
          <a:lstStyle>
            <a:lvl1pPr algn="l">
              <a:defRPr sz="1500" b="1"/>
            </a:lvl1pPr>
          </a:lstStyle>
          <a:p>
            <a:r>
              <a:rPr lang="en-US" dirty="0"/>
              <a:t>Click to edit Master title style</a:t>
            </a:r>
          </a:p>
        </p:txBody>
      </p:sp>
      <p:sp>
        <p:nvSpPr>
          <p:cNvPr id="3" name="Content Placeholder 2"/>
          <p:cNvSpPr>
            <a:spLocks noGrp="1"/>
          </p:cNvSpPr>
          <p:nvPr>
            <p:ph idx="1"/>
          </p:nvPr>
        </p:nvSpPr>
        <p:spPr>
          <a:xfrm>
            <a:off x="3575050" y="204791"/>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7" y="1076328"/>
            <a:ext cx="3008313" cy="351829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fld id="{AF941DD2-B2F1-664C-A785-C2A487F49A79}"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488177379"/>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pPr lvl="0"/>
            <a:endParaRPr lang="en-US" noProof="0"/>
          </a:p>
        </p:txBody>
      </p:sp>
      <p:sp>
        <p:nvSpPr>
          <p:cNvPr id="4" name="Text Placeholder 3"/>
          <p:cNvSpPr>
            <a:spLocks noGrp="1"/>
          </p:cNvSpPr>
          <p:nvPr>
            <p:ph type="body" sz="half" idx="2"/>
          </p:nvPr>
        </p:nvSpPr>
        <p:spPr>
          <a:xfrm>
            <a:off x="1792288" y="4025506"/>
            <a:ext cx="5486400" cy="603647"/>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fld id="{86EE9C89-EC6A-DD48-93D9-ECCE48AECDD2}" type="slidenum">
              <a:rPr lang="en-US">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73717983"/>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userDrawn="1"/>
        </p:nvSpPr>
        <p:spPr bwMode="auto">
          <a:xfrm>
            <a:off x="0" y="2384"/>
            <a:ext cx="9144000" cy="674411"/>
          </a:xfrm>
          <a:prstGeom prst="rect">
            <a:avLst/>
          </a:prstGeom>
          <a:solidFill>
            <a:srgbClr val="0081C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defTabSz="685783" eaLnBrk="0" fontAlgn="base" hangingPunct="0">
              <a:lnSpc>
                <a:spcPct val="90000"/>
              </a:lnSpc>
              <a:spcBef>
                <a:spcPct val="0"/>
              </a:spcBef>
              <a:spcAft>
                <a:spcPct val="0"/>
              </a:spcAft>
              <a:buClr>
                <a:srgbClr val="333399"/>
              </a:buClr>
              <a:buFont typeface="Webdings" charset="0"/>
              <a:buChar char="4"/>
            </a:pPr>
            <a:endParaRPr lang="en-US" sz="2400" i="1">
              <a:solidFill>
                <a:srgbClr val="000000"/>
              </a:solidFill>
              <a:latin typeface="Verdana"/>
              <a:ea typeface="ＭＳ Ｐゴシック" charset="0"/>
              <a:cs typeface="Verdana"/>
            </a:endParaRPr>
          </a:p>
        </p:txBody>
      </p:sp>
      <p:sp>
        <p:nvSpPr>
          <p:cNvPr id="1027" name="Rectangle 3"/>
          <p:cNvSpPr>
            <a:spLocks noGrp="1" noChangeArrowheads="1"/>
          </p:cNvSpPr>
          <p:nvPr>
            <p:ph type="title"/>
          </p:nvPr>
        </p:nvSpPr>
        <p:spPr bwMode="auto">
          <a:xfrm>
            <a:off x="457200" y="19026"/>
            <a:ext cx="8610600" cy="657766"/>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2" tIns="45716" rIns="91432" bIns="45716" numCol="1" anchor="ctr" anchorCtr="0" compatLnSpc="1">
            <a:prstTxWarp prst="textNoShape">
              <a:avLst/>
            </a:prstTxWarp>
          </a:bodyPr>
          <a:lstStyle/>
          <a:p>
            <a:pPr lvl="0"/>
            <a:r>
              <a:rPr lang="en-US" dirty="0"/>
              <a:t>Click to edit Master title style</a:t>
            </a:r>
          </a:p>
        </p:txBody>
      </p:sp>
      <p:sp>
        <p:nvSpPr>
          <p:cNvPr id="1028" name="Rectangle 4"/>
          <p:cNvSpPr>
            <a:spLocks noGrp="1" noChangeArrowheads="1"/>
          </p:cNvSpPr>
          <p:nvPr>
            <p:ph type="body" idx="1"/>
          </p:nvPr>
        </p:nvSpPr>
        <p:spPr bwMode="auto">
          <a:xfrm>
            <a:off x="457200" y="904879"/>
            <a:ext cx="8610600" cy="368974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29061" name="Rectangle 5"/>
          <p:cNvSpPr>
            <a:spLocks noGrp="1" noChangeArrowheads="1"/>
          </p:cNvSpPr>
          <p:nvPr>
            <p:ph type="sldNum" sz="quarter" idx="4"/>
          </p:nvPr>
        </p:nvSpPr>
        <p:spPr bwMode="auto">
          <a:xfrm>
            <a:off x="8610149" y="4874219"/>
            <a:ext cx="455458" cy="357188"/>
          </a:xfrm>
          <a:prstGeom prst="rect">
            <a:avLst/>
          </a:prstGeom>
          <a:noFill/>
          <a:ln w="9525">
            <a:noFill/>
            <a:miter lim="800000"/>
            <a:headEnd/>
            <a:tailEnd/>
          </a:ln>
          <a:effectLst/>
        </p:spPr>
        <p:txBody>
          <a:bodyPr vert="horz" wrap="square" lIns="91432" tIns="45716" rIns="91432" bIns="45716" numCol="1" anchor="t" anchorCtr="0" compatLnSpc="1">
            <a:prstTxWarp prst="textNoShape">
              <a:avLst/>
            </a:prstTxWarp>
          </a:bodyPr>
          <a:lstStyle>
            <a:lvl1pPr algn="r" eaLnBrk="1" hangingPunct="1">
              <a:lnSpc>
                <a:spcPct val="100000"/>
              </a:lnSpc>
              <a:buClrTx/>
              <a:buFontTx/>
              <a:buNone/>
              <a:defRPr sz="900" i="0">
                <a:latin typeface="Verdana"/>
                <a:cs typeface="Verdana"/>
              </a:defRPr>
            </a:lvl1pPr>
          </a:lstStyle>
          <a:p>
            <a:pPr defTabSz="685783" fontAlgn="base">
              <a:spcBef>
                <a:spcPct val="0"/>
              </a:spcBef>
              <a:spcAft>
                <a:spcPct val="0"/>
              </a:spcAft>
            </a:pPr>
            <a:fld id="{BFB2B9E7-D291-2841-8099-82C4028EB1A0}" type="slidenum">
              <a:rPr lang="en-US" smtClean="0">
                <a:solidFill>
                  <a:srgbClr val="000000"/>
                </a:solidFill>
                <a:ea typeface="ＭＳ Ｐゴシック" charset="0"/>
              </a:rPr>
              <a:pPr defTabSz="685783" fontAlgn="base">
                <a:spcBef>
                  <a:spcPct val="0"/>
                </a:spcBef>
                <a:spcAft>
                  <a:spcPct val="0"/>
                </a:spcAft>
              </a:pPr>
              <a:t>‹#›</a:t>
            </a:fld>
            <a:endParaRPr lang="en-US" dirty="0">
              <a:solidFill>
                <a:srgbClr val="000000"/>
              </a:solidFill>
              <a:ea typeface="ＭＳ Ｐゴシック" charset="0"/>
            </a:endParaRPr>
          </a:p>
        </p:txBody>
      </p:sp>
      <p:sp>
        <p:nvSpPr>
          <p:cNvPr id="1031" name="Line 7"/>
          <p:cNvSpPr>
            <a:spLocks noChangeShapeType="1"/>
          </p:cNvSpPr>
          <p:nvPr userDrawn="1"/>
        </p:nvSpPr>
        <p:spPr bwMode="auto">
          <a:xfrm flipV="1">
            <a:off x="-104078" y="4859705"/>
            <a:ext cx="9284211" cy="0"/>
          </a:xfrm>
          <a:prstGeom prst="line">
            <a:avLst/>
          </a:prstGeom>
          <a:noFill/>
          <a:ln w="25400">
            <a:solidFill>
              <a:srgbClr val="0081CC"/>
            </a:solidFill>
            <a:round/>
            <a:headEnd/>
            <a:tailEnd/>
          </a:ln>
          <a:extLst>
            <a:ext uri="{909E8E84-426E-40dd-AFC4-6F175D3DCCD1}">
              <a14:hiddenFill xmlns:a14="http://schemas.microsoft.com/office/drawing/2010/main" xmlns="">
                <a:noFill/>
              </a14:hiddenFill>
            </a:ext>
          </a:extLst>
        </p:spPr>
        <p:txBody>
          <a:bodyPr/>
          <a:lstStyle/>
          <a:p>
            <a:pPr defTabSz="685783" eaLnBrk="0" fontAlgn="base" hangingPunct="0">
              <a:lnSpc>
                <a:spcPct val="90000"/>
              </a:lnSpc>
              <a:spcBef>
                <a:spcPct val="0"/>
              </a:spcBef>
              <a:spcAft>
                <a:spcPct val="0"/>
              </a:spcAft>
              <a:buClr>
                <a:srgbClr val="333399"/>
              </a:buClr>
              <a:buFont typeface="Webdings" charset="0"/>
              <a:buChar char="4"/>
            </a:pPr>
            <a:endParaRPr lang="en-US" sz="2400" i="1">
              <a:solidFill>
                <a:srgbClr val="000000"/>
              </a:solidFill>
              <a:latin typeface="Verdana"/>
              <a:ea typeface="ＭＳ Ｐゴシック" charset="0"/>
              <a:cs typeface="Verdana"/>
            </a:endParaRPr>
          </a:p>
        </p:txBody>
      </p:sp>
      <p:sp>
        <p:nvSpPr>
          <p:cNvPr id="1032" name="Line 8"/>
          <p:cNvSpPr>
            <a:spLocks noChangeShapeType="1"/>
          </p:cNvSpPr>
          <p:nvPr userDrawn="1"/>
        </p:nvSpPr>
        <p:spPr bwMode="auto">
          <a:xfrm>
            <a:off x="8534407" y="4859704"/>
            <a:ext cx="0" cy="371701"/>
          </a:xfrm>
          <a:prstGeom prst="line">
            <a:avLst/>
          </a:prstGeom>
          <a:noFill/>
          <a:ln w="12700">
            <a:solidFill>
              <a:srgbClr val="0081CC"/>
            </a:solidFill>
            <a:round/>
            <a:headEnd/>
            <a:tailEnd/>
          </a:ln>
          <a:extLst>
            <a:ext uri="{909E8E84-426E-40dd-AFC4-6F175D3DCCD1}">
              <a14:hiddenFill xmlns:a14="http://schemas.microsoft.com/office/drawing/2010/main" xmlns="">
                <a:noFill/>
              </a14:hiddenFill>
            </a:ext>
          </a:extLst>
        </p:spPr>
        <p:txBody>
          <a:bodyPr/>
          <a:lstStyle/>
          <a:p>
            <a:pPr defTabSz="685783" eaLnBrk="0" fontAlgn="base" hangingPunct="0">
              <a:lnSpc>
                <a:spcPct val="90000"/>
              </a:lnSpc>
              <a:spcBef>
                <a:spcPct val="0"/>
              </a:spcBef>
              <a:spcAft>
                <a:spcPct val="0"/>
              </a:spcAft>
              <a:buClr>
                <a:srgbClr val="333399"/>
              </a:buClr>
              <a:buFont typeface="Webdings" charset="0"/>
              <a:buChar char="4"/>
            </a:pPr>
            <a:endParaRPr lang="en-US" sz="2400" i="1">
              <a:solidFill>
                <a:srgbClr val="000000"/>
              </a:solidFill>
              <a:latin typeface="Verdana"/>
              <a:ea typeface="ＭＳ Ｐゴシック" charset="0"/>
              <a:cs typeface="Verdana"/>
            </a:endParaRPr>
          </a:p>
        </p:txBody>
      </p:sp>
      <p:sp>
        <p:nvSpPr>
          <p:cNvPr id="3" name="Rectangle 4">
            <a:extLst>
              <a:ext uri="{FF2B5EF4-FFF2-40B4-BE49-F238E27FC236}">
                <a16:creationId xmlns:a16="http://schemas.microsoft.com/office/drawing/2014/main" id="{CAB1E683-308E-3C32-FC73-2C6655278A40}"/>
              </a:ext>
            </a:extLst>
          </p:cNvPr>
          <p:cNvSpPr txBox="1">
            <a:spLocks noChangeArrowheads="1"/>
          </p:cNvSpPr>
          <p:nvPr userDrawn="1"/>
        </p:nvSpPr>
        <p:spPr bwMode="auto">
          <a:xfrm>
            <a:off x="9535" y="4767356"/>
            <a:ext cx="8600613" cy="327992"/>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68574" tIns="34287" rIns="68574" bIns="34287" numCol="1" anchor="t" anchorCtr="0" compatLnSpc="1">
            <a:prstTxWarp prst="textNoShape">
              <a:avLst/>
            </a:prstTxWarp>
          </a:bodyPr>
          <a:lstStyle>
            <a:lvl1pPr marL="227013" indent="-227013" algn="l" rtl="0" eaLnBrk="0" fontAlgn="base" hangingPunct="0">
              <a:lnSpc>
                <a:spcPts val="2463"/>
              </a:lnSpc>
              <a:spcBef>
                <a:spcPts val="1200"/>
              </a:spcBef>
              <a:spcAft>
                <a:spcPct val="0"/>
              </a:spcAft>
              <a:buSzPct val="100000"/>
              <a:buFont typeface="Wingdings" charset="2"/>
              <a:buChar char="§"/>
              <a:defRPr sz="2800">
                <a:solidFill>
                  <a:schemeClr val="tx1"/>
                </a:solidFill>
                <a:latin typeface="Calibri"/>
                <a:ea typeface="ＭＳ Ｐゴシック" charset="0"/>
                <a:cs typeface="Calibri"/>
              </a:defRPr>
            </a:lvl1pPr>
            <a:lvl2pPr marL="508000" indent="-219075" algn="l" rtl="0" eaLnBrk="0" fontAlgn="base" hangingPunct="0">
              <a:lnSpc>
                <a:spcPts val="2463"/>
              </a:lnSpc>
              <a:spcBef>
                <a:spcPts val="1800"/>
              </a:spcBef>
              <a:spcAft>
                <a:spcPct val="0"/>
              </a:spcAft>
              <a:buSzPct val="100000"/>
              <a:buFont typeface="Lucida Grande"/>
              <a:buChar char="▸"/>
              <a:defRPr sz="2400">
                <a:solidFill>
                  <a:schemeClr val="tx1"/>
                </a:solidFill>
                <a:latin typeface="Calibri"/>
                <a:ea typeface="Arial" charset="0"/>
                <a:cs typeface="Calibri"/>
              </a:defRPr>
            </a:lvl2pPr>
            <a:lvl3pPr marL="782638" indent="-160338" algn="l" rtl="0" eaLnBrk="0" fontAlgn="base" hangingPunct="0">
              <a:lnSpc>
                <a:spcPts val="2463"/>
              </a:lnSpc>
              <a:spcBef>
                <a:spcPts val="1800"/>
              </a:spcBef>
              <a:spcAft>
                <a:spcPct val="0"/>
              </a:spcAft>
              <a:buSzPct val="100000"/>
              <a:buFont typeface="Arial"/>
              <a:buChar char="•"/>
              <a:defRPr sz="2000">
                <a:solidFill>
                  <a:schemeClr val="tx1"/>
                </a:solidFill>
                <a:latin typeface="Calibri"/>
                <a:ea typeface="Arial" charset="0"/>
                <a:cs typeface="Calibri"/>
              </a:defRPr>
            </a:lvl3pPr>
            <a:lvl4pPr marL="1123950" indent="-227013" algn="l" rtl="0" eaLnBrk="0" fontAlgn="base" hangingPunct="0">
              <a:lnSpc>
                <a:spcPts val="2463"/>
              </a:lnSpc>
              <a:spcBef>
                <a:spcPts val="1800"/>
              </a:spcBef>
              <a:spcAft>
                <a:spcPct val="0"/>
              </a:spcAft>
              <a:buSzPct val="100000"/>
              <a:buFont typeface="Wingdings" charset="2"/>
              <a:buChar char=""/>
              <a:defRPr sz="1600">
                <a:solidFill>
                  <a:schemeClr val="tx1"/>
                </a:solidFill>
                <a:latin typeface="Calibri"/>
                <a:ea typeface="Arial" charset="0"/>
                <a:cs typeface="Calibri"/>
              </a:defRPr>
            </a:lvl4pPr>
            <a:lvl5pPr marL="1468438" indent="-228600" algn="l" rtl="0" eaLnBrk="0" fontAlgn="base" hangingPunct="0">
              <a:lnSpc>
                <a:spcPts val="2463"/>
              </a:lnSpc>
              <a:spcBef>
                <a:spcPts val="1800"/>
              </a:spcBef>
              <a:spcAft>
                <a:spcPct val="0"/>
              </a:spcAft>
              <a:buChar char="»"/>
              <a:defRPr sz="1400">
                <a:solidFill>
                  <a:schemeClr val="tx1"/>
                </a:solidFill>
                <a:latin typeface="Calibri"/>
                <a:ea typeface="Arial" charset="0"/>
                <a:cs typeface="Calibri"/>
              </a:defRPr>
            </a:lvl5pPr>
            <a:lvl6pPr marL="1925638" indent="-228600" algn="l" rtl="0" fontAlgn="base">
              <a:lnSpc>
                <a:spcPts val="2463"/>
              </a:lnSpc>
              <a:spcBef>
                <a:spcPts val="1800"/>
              </a:spcBef>
              <a:spcAft>
                <a:spcPct val="0"/>
              </a:spcAft>
              <a:buChar char="»"/>
              <a:defRPr sz="1700">
                <a:solidFill>
                  <a:schemeClr val="tx1"/>
                </a:solidFill>
                <a:latin typeface="+mn-lt"/>
                <a:cs typeface="+mn-cs"/>
              </a:defRPr>
            </a:lvl6pPr>
            <a:lvl7pPr marL="2382838" indent="-228600" algn="l" rtl="0" fontAlgn="base">
              <a:lnSpc>
                <a:spcPts val="2463"/>
              </a:lnSpc>
              <a:spcBef>
                <a:spcPts val="1800"/>
              </a:spcBef>
              <a:spcAft>
                <a:spcPct val="0"/>
              </a:spcAft>
              <a:buChar char="»"/>
              <a:defRPr sz="1700">
                <a:solidFill>
                  <a:schemeClr val="tx1"/>
                </a:solidFill>
                <a:latin typeface="+mn-lt"/>
                <a:cs typeface="+mn-cs"/>
              </a:defRPr>
            </a:lvl7pPr>
            <a:lvl8pPr marL="2840038" indent="-228600" algn="l" rtl="0" fontAlgn="base">
              <a:lnSpc>
                <a:spcPts val="2463"/>
              </a:lnSpc>
              <a:spcBef>
                <a:spcPts val="1800"/>
              </a:spcBef>
              <a:spcAft>
                <a:spcPct val="0"/>
              </a:spcAft>
              <a:buChar char="»"/>
              <a:defRPr sz="1700">
                <a:solidFill>
                  <a:schemeClr val="tx1"/>
                </a:solidFill>
                <a:latin typeface="+mn-lt"/>
                <a:cs typeface="+mn-cs"/>
              </a:defRPr>
            </a:lvl8pPr>
            <a:lvl9pPr marL="3297238" indent="-228600" algn="l" rtl="0" fontAlgn="base">
              <a:lnSpc>
                <a:spcPts val="2463"/>
              </a:lnSpc>
              <a:spcBef>
                <a:spcPts val="1800"/>
              </a:spcBef>
              <a:spcAft>
                <a:spcPct val="0"/>
              </a:spcAft>
              <a:buChar char="»"/>
              <a:defRPr sz="1700">
                <a:solidFill>
                  <a:schemeClr val="tx1"/>
                </a:solidFill>
                <a:latin typeface="+mn-lt"/>
                <a:cs typeface="+mn-cs"/>
              </a:defRPr>
            </a:lvl9pPr>
          </a:lstStyle>
          <a:p>
            <a:pPr marL="0" lvl="0" indent="-1190" defTabSz="685783">
              <a:buNone/>
            </a:pPr>
            <a:r>
              <a:rPr lang="en-US" sz="1050" kern="0" dirty="0"/>
              <a:t>Can Facebook Ads prevent malaria? 			                    			 Rao, </a:t>
            </a:r>
            <a:r>
              <a:rPr lang="en-US" sz="1050" kern="0" dirty="0" err="1"/>
              <a:t>Donati</a:t>
            </a:r>
            <a:r>
              <a:rPr lang="en-US" sz="1050" kern="0" dirty="0"/>
              <a:t>, Orozco-Olvera and Muñoz-Boudet 2023</a:t>
            </a:r>
            <a:endParaRPr lang="en-US" sz="1350" kern="0" dirty="0"/>
          </a:p>
        </p:txBody>
      </p:sp>
      <p:sp>
        <p:nvSpPr>
          <p:cNvPr id="4" name="Line 8">
            <a:extLst>
              <a:ext uri="{FF2B5EF4-FFF2-40B4-BE49-F238E27FC236}">
                <a16:creationId xmlns:a16="http://schemas.microsoft.com/office/drawing/2014/main" id="{2DFFD9EF-5FF9-7A43-33BB-C5FC287A1309}"/>
              </a:ext>
            </a:extLst>
          </p:cNvPr>
          <p:cNvSpPr>
            <a:spLocks noChangeShapeType="1"/>
          </p:cNvSpPr>
          <p:nvPr userDrawn="1"/>
        </p:nvSpPr>
        <p:spPr bwMode="auto">
          <a:xfrm>
            <a:off x="4309842" y="4866863"/>
            <a:ext cx="0" cy="357110"/>
          </a:xfrm>
          <a:prstGeom prst="line">
            <a:avLst/>
          </a:prstGeom>
          <a:noFill/>
          <a:ln w="12700">
            <a:solidFill>
              <a:srgbClr val="0081CC"/>
            </a:solidFill>
            <a:round/>
            <a:headEnd/>
            <a:tailEnd/>
          </a:ln>
          <a:extLst>
            <a:ext uri="{909E8E84-426E-40dd-AFC4-6F175D3DCCD1}">
              <a14:hiddenFill xmlns:a14="http://schemas.microsoft.com/office/drawing/2010/main" xmlns="">
                <a:noFill/>
              </a14:hiddenFill>
            </a:ext>
          </a:extLst>
        </p:spPr>
        <p:txBody>
          <a:bodyPr/>
          <a:lstStyle/>
          <a:p>
            <a:pPr defTabSz="685783" eaLnBrk="0" fontAlgn="base" hangingPunct="0">
              <a:lnSpc>
                <a:spcPct val="90000"/>
              </a:lnSpc>
              <a:spcBef>
                <a:spcPct val="0"/>
              </a:spcBef>
              <a:spcAft>
                <a:spcPct val="0"/>
              </a:spcAft>
              <a:buClr>
                <a:srgbClr val="333399"/>
              </a:buClr>
              <a:buFont typeface="Webdings" charset="0"/>
              <a:buChar char="4"/>
            </a:pPr>
            <a:endParaRPr lang="en-US" sz="2400" i="1">
              <a:solidFill>
                <a:srgbClr val="000000"/>
              </a:solidFill>
              <a:latin typeface="Verdana"/>
              <a:ea typeface="ＭＳ Ｐゴシック" charset="0"/>
              <a:cs typeface="Verdana"/>
            </a:endParaRPr>
          </a:p>
        </p:txBody>
      </p:sp>
    </p:spTree>
    <p:extLst>
      <p:ext uri="{BB962C8B-B14F-4D97-AF65-F5344CB8AC3E}">
        <p14:creationId xmlns:p14="http://schemas.microsoft.com/office/powerpoint/2010/main" val="3718421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p:wipe dir="r"/>
  </p:transition>
  <p:hf hdr="0" ftr="0" dt="0"/>
  <p:txStyles>
    <p:titleStyle>
      <a:lvl1pPr algn="l" rtl="0" eaLnBrk="0" fontAlgn="base" hangingPunct="0">
        <a:spcBef>
          <a:spcPct val="0"/>
        </a:spcBef>
        <a:spcAft>
          <a:spcPct val="0"/>
        </a:spcAft>
        <a:defRPr sz="2400" b="0">
          <a:solidFill>
            <a:schemeClr val="bg1"/>
          </a:solidFill>
          <a:latin typeface="Calibri"/>
          <a:ea typeface="ＭＳ Ｐゴシック" charset="0"/>
          <a:cs typeface="Calibri"/>
        </a:defRPr>
      </a:lvl1pPr>
      <a:lvl2pPr algn="l" rtl="0" eaLnBrk="0" fontAlgn="base" hangingPunct="0">
        <a:spcBef>
          <a:spcPct val="0"/>
        </a:spcBef>
        <a:spcAft>
          <a:spcPct val="0"/>
        </a:spcAft>
        <a:defRPr sz="1500" b="1">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1500" b="1">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1500" b="1">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1500" b="1">
          <a:solidFill>
            <a:schemeClr val="bg1"/>
          </a:solidFill>
          <a:latin typeface="Arial" charset="0"/>
          <a:ea typeface="ＭＳ Ｐゴシック" charset="0"/>
          <a:cs typeface="Arial" charset="0"/>
        </a:defRPr>
      </a:lvl5pPr>
      <a:lvl6pPr marL="342892" algn="l" rtl="0" fontAlgn="base">
        <a:spcBef>
          <a:spcPct val="0"/>
        </a:spcBef>
        <a:spcAft>
          <a:spcPct val="0"/>
        </a:spcAft>
        <a:defRPr sz="1500" b="1">
          <a:solidFill>
            <a:schemeClr val="bg1"/>
          </a:solidFill>
          <a:latin typeface="Arial" charset="0"/>
          <a:cs typeface="Arial" charset="0"/>
        </a:defRPr>
      </a:lvl6pPr>
      <a:lvl7pPr marL="685783" algn="l" rtl="0" fontAlgn="base">
        <a:spcBef>
          <a:spcPct val="0"/>
        </a:spcBef>
        <a:spcAft>
          <a:spcPct val="0"/>
        </a:spcAft>
        <a:defRPr sz="1500" b="1">
          <a:solidFill>
            <a:schemeClr val="bg1"/>
          </a:solidFill>
          <a:latin typeface="Arial" charset="0"/>
          <a:cs typeface="Arial" charset="0"/>
        </a:defRPr>
      </a:lvl7pPr>
      <a:lvl8pPr marL="1028675" algn="l" rtl="0" fontAlgn="base">
        <a:spcBef>
          <a:spcPct val="0"/>
        </a:spcBef>
        <a:spcAft>
          <a:spcPct val="0"/>
        </a:spcAft>
        <a:defRPr sz="1500" b="1">
          <a:solidFill>
            <a:schemeClr val="bg1"/>
          </a:solidFill>
          <a:latin typeface="Arial" charset="0"/>
          <a:cs typeface="Arial" charset="0"/>
        </a:defRPr>
      </a:lvl8pPr>
      <a:lvl9pPr marL="1371566" algn="l" rtl="0" fontAlgn="base">
        <a:spcBef>
          <a:spcPct val="0"/>
        </a:spcBef>
        <a:spcAft>
          <a:spcPct val="0"/>
        </a:spcAft>
        <a:defRPr sz="1500" b="1">
          <a:solidFill>
            <a:schemeClr val="bg1"/>
          </a:solidFill>
          <a:latin typeface="Arial" charset="0"/>
          <a:cs typeface="Arial" charset="0"/>
        </a:defRPr>
      </a:lvl9pPr>
    </p:titleStyle>
    <p:bodyStyle>
      <a:lvl1pPr marL="170256" indent="-170256" algn="l" rtl="0" eaLnBrk="0" fontAlgn="base" hangingPunct="0">
        <a:lnSpc>
          <a:spcPts val="1847"/>
        </a:lnSpc>
        <a:spcBef>
          <a:spcPts val="900"/>
        </a:spcBef>
        <a:spcAft>
          <a:spcPct val="0"/>
        </a:spcAft>
        <a:buSzPct val="100000"/>
        <a:buFont typeface="Wingdings" charset="2"/>
        <a:buChar char="§"/>
        <a:defRPr sz="2100">
          <a:solidFill>
            <a:schemeClr val="tx1"/>
          </a:solidFill>
          <a:latin typeface="Calibri"/>
          <a:ea typeface="ＭＳ Ｐゴシック" charset="0"/>
          <a:cs typeface="Calibri"/>
        </a:defRPr>
      </a:lvl1pPr>
      <a:lvl2pPr marL="380990" indent="-164302" algn="l" rtl="0" eaLnBrk="0" fontAlgn="base" hangingPunct="0">
        <a:lnSpc>
          <a:spcPts val="1847"/>
        </a:lnSpc>
        <a:spcBef>
          <a:spcPts val="1350"/>
        </a:spcBef>
        <a:spcAft>
          <a:spcPct val="0"/>
        </a:spcAft>
        <a:buSzPct val="100000"/>
        <a:buFont typeface="Lucida Grande"/>
        <a:buChar char="▸"/>
        <a:defRPr sz="1800">
          <a:solidFill>
            <a:schemeClr val="tx1"/>
          </a:solidFill>
          <a:latin typeface="Calibri"/>
          <a:ea typeface="Arial" charset="0"/>
          <a:cs typeface="Calibri"/>
        </a:defRPr>
      </a:lvl2pPr>
      <a:lvl3pPr marL="586964" indent="-120251" algn="l" rtl="0" eaLnBrk="0" fontAlgn="base" hangingPunct="0">
        <a:lnSpc>
          <a:spcPts val="1847"/>
        </a:lnSpc>
        <a:spcBef>
          <a:spcPts val="1350"/>
        </a:spcBef>
        <a:spcAft>
          <a:spcPct val="0"/>
        </a:spcAft>
        <a:buSzPct val="100000"/>
        <a:buFont typeface="Arial"/>
        <a:buChar char="•"/>
        <a:defRPr sz="1500">
          <a:solidFill>
            <a:schemeClr val="tx1"/>
          </a:solidFill>
          <a:latin typeface="Calibri"/>
          <a:ea typeface="Arial" charset="0"/>
          <a:cs typeface="Calibri"/>
        </a:defRPr>
      </a:lvl3pPr>
      <a:lvl4pPr marL="842942" indent="-170256" algn="l" rtl="0" eaLnBrk="0" fontAlgn="base" hangingPunct="0">
        <a:lnSpc>
          <a:spcPts val="1847"/>
        </a:lnSpc>
        <a:spcBef>
          <a:spcPts val="1350"/>
        </a:spcBef>
        <a:spcAft>
          <a:spcPct val="0"/>
        </a:spcAft>
        <a:buSzPct val="100000"/>
        <a:buFont typeface="Wingdings" charset="2"/>
        <a:buChar char=""/>
        <a:defRPr sz="1200">
          <a:solidFill>
            <a:schemeClr val="tx1"/>
          </a:solidFill>
          <a:latin typeface="Calibri"/>
          <a:ea typeface="Arial" charset="0"/>
          <a:cs typeface="Calibri"/>
        </a:defRPr>
      </a:lvl4pPr>
      <a:lvl5pPr marL="1101302" indent="-171446" algn="l" rtl="0" eaLnBrk="0" fontAlgn="base" hangingPunct="0">
        <a:lnSpc>
          <a:spcPts val="1847"/>
        </a:lnSpc>
        <a:spcBef>
          <a:spcPts val="1350"/>
        </a:spcBef>
        <a:spcAft>
          <a:spcPct val="0"/>
        </a:spcAft>
        <a:buChar char="»"/>
        <a:defRPr sz="1050">
          <a:solidFill>
            <a:schemeClr val="tx1"/>
          </a:solidFill>
          <a:latin typeface="Calibri"/>
          <a:ea typeface="Arial" charset="0"/>
          <a:cs typeface="Calibri"/>
        </a:defRPr>
      </a:lvl5pPr>
      <a:lvl6pPr marL="1444193" indent="-171446" algn="l" rtl="0" fontAlgn="base">
        <a:lnSpc>
          <a:spcPts val="1847"/>
        </a:lnSpc>
        <a:spcBef>
          <a:spcPts val="1350"/>
        </a:spcBef>
        <a:spcAft>
          <a:spcPct val="0"/>
        </a:spcAft>
        <a:buChar char="»"/>
        <a:defRPr sz="1275">
          <a:solidFill>
            <a:schemeClr val="tx1"/>
          </a:solidFill>
          <a:latin typeface="+mn-lt"/>
          <a:cs typeface="+mn-cs"/>
        </a:defRPr>
      </a:lvl6pPr>
      <a:lvl7pPr marL="1787084" indent="-171446" algn="l" rtl="0" fontAlgn="base">
        <a:lnSpc>
          <a:spcPts val="1847"/>
        </a:lnSpc>
        <a:spcBef>
          <a:spcPts val="1350"/>
        </a:spcBef>
        <a:spcAft>
          <a:spcPct val="0"/>
        </a:spcAft>
        <a:buChar char="»"/>
        <a:defRPr sz="1275">
          <a:solidFill>
            <a:schemeClr val="tx1"/>
          </a:solidFill>
          <a:latin typeface="+mn-lt"/>
          <a:cs typeface="+mn-cs"/>
        </a:defRPr>
      </a:lvl7pPr>
      <a:lvl8pPr marL="2129976" indent="-171446" algn="l" rtl="0" fontAlgn="base">
        <a:lnSpc>
          <a:spcPts val="1847"/>
        </a:lnSpc>
        <a:spcBef>
          <a:spcPts val="1350"/>
        </a:spcBef>
        <a:spcAft>
          <a:spcPct val="0"/>
        </a:spcAft>
        <a:buChar char="»"/>
        <a:defRPr sz="1275">
          <a:solidFill>
            <a:schemeClr val="tx1"/>
          </a:solidFill>
          <a:latin typeface="+mn-lt"/>
          <a:cs typeface="+mn-cs"/>
        </a:defRPr>
      </a:lvl8pPr>
      <a:lvl9pPr marL="2472867" indent="-171446" algn="l" rtl="0" fontAlgn="base">
        <a:lnSpc>
          <a:spcPts val="1847"/>
        </a:lnSpc>
        <a:spcBef>
          <a:spcPts val="1350"/>
        </a:spcBef>
        <a:spcAft>
          <a:spcPct val="0"/>
        </a:spcAft>
        <a:buChar char="»"/>
        <a:defRPr sz="1275">
          <a:solidFill>
            <a:schemeClr val="tx1"/>
          </a:solidFill>
          <a:latin typeface="+mn-lt"/>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0.gif"/><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32.gif"/><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image" Target="../media/image29.sv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chart" Target="../charts/chart5.xml"/></Relationships>
</file>

<file path=ppt/slides/_rels/slide4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8.png"/><Relationship Id="rId7"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gif"/><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40940" y="603070"/>
            <a:ext cx="8522926" cy="985435"/>
          </a:xfrm>
        </p:spPr>
        <p:txBody>
          <a:bodyPr anchor="t"/>
          <a:lstStyle/>
          <a:p>
            <a:pPr algn="ctr"/>
            <a:r>
              <a:rPr lang="en-US" sz="2400" b="1" dirty="0">
                <a:solidFill>
                  <a:schemeClr val="tx1"/>
                </a:solidFill>
              </a:rPr>
              <a:t>Can Facebook Ads prevent malaria?</a:t>
            </a:r>
            <a:br>
              <a:rPr lang="en-US" sz="2400" b="1" dirty="0">
                <a:solidFill>
                  <a:schemeClr val="tx1"/>
                </a:solidFill>
              </a:rPr>
            </a:br>
            <a:r>
              <a:rPr lang="en-US" sz="2400" b="1" dirty="0">
                <a:solidFill>
                  <a:schemeClr val="tx1"/>
                </a:solidFill>
              </a:rPr>
              <a:t>Two field experiments in India  </a:t>
            </a:r>
            <a:br>
              <a:rPr lang="en-US" sz="1500" dirty="0"/>
            </a:br>
            <a:endParaRPr lang="en-US" sz="1800" dirty="0"/>
          </a:p>
        </p:txBody>
      </p:sp>
      <p:sp>
        <p:nvSpPr>
          <p:cNvPr id="4" name="TextBox 3">
            <a:extLst>
              <a:ext uri="{FF2B5EF4-FFF2-40B4-BE49-F238E27FC236}">
                <a16:creationId xmlns:a16="http://schemas.microsoft.com/office/drawing/2014/main" id="{9E027C5B-42FD-D797-2282-9E8C0A91289B}"/>
              </a:ext>
            </a:extLst>
          </p:cNvPr>
          <p:cNvSpPr txBox="1"/>
          <p:nvPr/>
        </p:nvSpPr>
        <p:spPr>
          <a:xfrm>
            <a:off x="287150" y="1786920"/>
            <a:ext cx="8803060" cy="523220"/>
          </a:xfrm>
          <a:prstGeom prst="rect">
            <a:avLst/>
          </a:prstGeom>
          <a:noFill/>
          <a:ln>
            <a:noFill/>
          </a:ln>
        </p:spPr>
        <p:txBody>
          <a:bodyPr wrap="square">
            <a:spAutoFit/>
          </a:bodyPr>
          <a:lstStyle/>
          <a:p>
            <a:r>
              <a:rPr lang="en-US" sz="1400" dirty="0">
                <a:latin typeface="Calibri" panose="020F0502020204030204" pitchFamily="34" charset="0"/>
                <a:cs typeface="Calibri" panose="020F0502020204030204" pitchFamily="34" charset="0"/>
              </a:rPr>
              <a:t>       </a:t>
            </a:r>
            <a:r>
              <a:rPr lang="en-US" sz="1400" dirty="0">
                <a:solidFill>
                  <a:schemeClr val="tx1"/>
                </a:solidFill>
                <a:latin typeface="Calibri" panose="020F0502020204030204" pitchFamily="34" charset="0"/>
                <a:cs typeface="Calibri" panose="020F0502020204030204" pitchFamily="34" charset="0"/>
              </a:rPr>
              <a:t>Dante Donati 		            Nandan Rao 		  Victor Orozco-Olvera   </a:t>
            </a:r>
            <a:r>
              <a:rPr lang="en-US" sz="1400" dirty="0">
                <a:latin typeface="Calibri" panose="020F0502020204030204" pitchFamily="34" charset="0"/>
                <a:cs typeface="Calibri" panose="020F0502020204030204" pitchFamily="34" charset="0"/>
              </a:rPr>
              <a:t>             </a:t>
            </a:r>
            <a:r>
              <a:rPr lang="en-US" sz="1400" dirty="0">
                <a:solidFill>
                  <a:schemeClr val="tx1"/>
                </a:solidFill>
                <a:latin typeface="Calibri" panose="020F0502020204030204" pitchFamily="34" charset="0"/>
                <a:cs typeface="Calibri" panose="020F0502020204030204" pitchFamily="34" charset="0"/>
              </a:rPr>
              <a:t>Ana Maria Muñoz-</a:t>
            </a:r>
            <a:r>
              <a:rPr lang="en-US" sz="1400" dirty="0" err="1">
                <a:solidFill>
                  <a:schemeClr val="tx1"/>
                </a:solidFill>
                <a:latin typeface="Calibri" panose="020F0502020204030204" pitchFamily="34" charset="0"/>
                <a:cs typeface="Calibri" panose="020F0502020204030204" pitchFamily="34" charset="0"/>
              </a:rPr>
              <a:t>Boudet</a:t>
            </a:r>
            <a:r>
              <a:rPr lang="en-US" sz="1400" dirty="0">
                <a:solidFill>
                  <a:schemeClr val="tx1"/>
                </a:solidFill>
                <a:latin typeface="Calibri" panose="020F0502020204030204" pitchFamily="34" charset="0"/>
                <a:cs typeface="Calibri" panose="020F0502020204030204" pitchFamily="34" charset="0"/>
              </a:rPr>
              <a:t>  </a:t>
            </a:r>
          </a:p>
          <a:p>
            <a:r>
              <a:rPr lang="en-US" sz="1200" i="1" dirty="0">
                <a:solidFill>
                  <a:schemeClr val="tx1"/>
                </a:solidFill>
                <a:latin typeface="Calibri" panose="020F0502020204030204" pitchFamily="34" charset="0"/>
                <a:cs typeface="Calibri" panose="020F0502020204030204" pitchFamily="34" charset="0"/>
              </a:rPr>
              <a:t>Columbia Business School</a:t>
            </a:r>
            <a:r>
              <a:rPr lang="en-US" sz="1200" i="1" dirty="0">
                <a:latin typeface="Calibri" panose="020F0502020204030204" pitchFamily="34" charset="0"/>
                <a:cs typeface="Calibri" panose="020F0502020204030204" pitchFamily="34" charset="0"/>
              </a:rPr>
              <a:t>          	    </a:t>
            </a:r>
            <a:r>
              <a:rPr lang="en-US" sz="1200" i="1" dirty="0">
                <a:solidFill>
                  <a:schemeClr val="tx1"/>
                </a:solidFill>
                <a:latin typeface="Calibri" panose="020F0502020204030204" pitchFamily="34" charset="0"/>
                <a:cs typeface="Calibri" panose="020F0502020204030204" pitchFamily="34" charset="0"/>
              </a:rPr>
              <a:t>Virtual Lab </a:t>
            </a:r>
            <a:r>
              <a:rPr lang="en-US" sz="1400" dirty="0">
                <a:latin typeface="Calibri" panose="020F0502020204030204" pitchFamily="34" charset="0"/>
                <a:cs typeface="Calibri" panose="020F0502020204030204" pitchFamily="34" charset="0"/>
              </a:rPr>
              <a:t>			         </a:t>
            </a:r>
            <a:r>
              <a:rPr lang="en-US" sz="1200" i="1" dirty="0">
                <a:solidFill>
                  <a:schemeClr val="tx1"/>
                </a:solidFill>
                <a:latin typeface="Calibri" panose="020F0502020204030204" pitchFamily="34" charset="0"/>
                <a:cs typeface="Calibri" panose="020F0502020204030204" pitchFamily="34" charset="0"/>
              </a:rPr>
              <a:t>The World Bank </a:t>
            </a:r>
            <a:r>
              <a:rPr lang="en-US" sz="1400" dirty="0">
                <a:latin typeface="Calibri" panose="020F0502020204030204" pitchFamily="34" charset="0"/>
                <a:cs typeface="Calibri" panose="020F0502020204030204" pitchFamily="34" charset="0"/>
              </a:rPr>
              <a:t>		</a:t>
            </a:r>
            <a:r>
              <a:rPr lang="en-US" sz="1400" i="1" dirty="0">
                <a:solidFill>
                  <a:schemeClr val="tx1"/>
                </a:solidFill>
                <a:latin typeface="Calibri" panose="020F0502020204030204" pitchFamily="34" charset="0"/>
                <a:cs typeface="Calibri" panose="020F0502020204030204" pitchFamily="34" charset="0"/>
              </a:rPr>
              <a:t>                    </a:t>
            </a:r>
            <a:r>
              <a:rPr lang="en-US" sz="1200" i="1" dirty="0">
                <a:solidFill>
                  <a:schemeClr val="tx1"/>
                </a:solidFill>
                <a:latin typeface="Calibri" panose="020F0502020204030204" pitchFamily="34" charset="0"/>
                <a:cs typeface="Calibri" panose="020F0502020204030204" pitchFamily="34" charset="0"/>
              </a:rPr>
              <a:t>The World Bank </a:t>
            </a:r>
            <a:endParaRPr lang="en-US" sz="1400" dirty="0">
              <a:latin typeface="Calibri" panose="020F0502020204030204" pitchFamily="34" charset="0"/>
              <a:cs typeface="Calibri" panose="020F0502020204030204" pitchFamily="34" charset="0"/>
            </a:endParaRPr>
          </a:p>
        </p:txBody>
      </p:sp>
      <p:sp>
        <p:nvSpPr>
          <p:cNvPr id="2" name="Subtitle 1">
            <a:extLst>
              <a:ext uri="{FF2B5EF4-FFF2-40B4-BE49-F238E27FC236}">
                <a16:creationId xmlns:a16="http://schemas.microsoft.com/office/drawing/2014/main" id="{1116F0A5-802A-B642-C09C-81B2C1949409}"/>
              </a:ext>
            </a:extLst>
          </p:cNvPr>
          <p:cNvSpPr>
            <a:spLocks noGrp="1"/>
          </p:cNvSpPr>
          <p:nvPr>
            <p:ph type="subTitle" idx="1"/>
          </p:nvPr>
        </p:nvSpPr>
        <p:spPr>
          <a:xfrm>
            <a:off x="340941" y="3554996"/>
            <a:ext cx="6396038" cy="932436"/>
          </a:xfrm>
        </p:spPr>
        <p:txBody>
          <a:bodyPr/>
          <a:lstStyle/>
          <a:p>
            <a:r>
              <a:rPr lang="en-US" sz="1600" dirty="0"/>
              <a:t>Dante Donati</a:t>
            </a:r>
          </a:p>
          <a:p>
            <a:r>
              <a:rPr lang="en-US" sz="1600" dirty="0"/>
              <a:t>China India Insights Conference, Stanford Graduate School of Business</a:t>
            </a:r>
          </a:p>
          <a:p>
            <a:r>
              <a:rPr lang="en-US" sz="1600" dirty="0"/>
              <a:t>September 15, 2023</a:t>
            </a:r>
          </a:p>
        </p:txBody>
      </p:sp>
    </p:spTree>
    <p:custDataLst>
      <p:tags r:id="rId1"/>
    </p:custDataLst>
    <p:extLst>
      <p:ext uri="{BB962C8B-B14F-4D97-AF65-F5344CB8AC3E}">
        <p14:creationId xmlns:p14="http://schemas.microsoft.com/office/powerpoint/2010/main" val="1036862211"/>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FBBDE0-FA70-BE39-E00B-EE299717F8D5}"/>
              </a:ext>
            </a:extLst>
          </p:cNvPr>
          <p:cNvSpPr>
            <a:spLocks noGrp="1"/>
          </p:cNvSpPr>
          <p:nvPr>
            <p:ph idx="1"/>
          </p:nvPr>
        </p:nvSpPr>
        <p:spPr>
          <a:xfrm>
            <a:off x="461783" y="3785324"/>
            <a:ext cx="8647505" cy="357188"/>
          </a:xfrm>
        </p:spPr>
        <p:txBody>
          <a:bodyPr/>
          <a:lstStyle/>
          <a:p>
            <a:pPr marL="85724" indent="0">
              <a:lnSpc>
                <a:spcPct val="100000"/>
              </a:lnSpc>
              <a:spcBef>
                <a:spcPts val="0"/>
              </a:spcBef>
              <a:spcAft>
                <a:spcPts val="0"/>
              </a:spcAft>
              <a:buSzPts val="1800"/>
              <a:buNone/>
            </a:pPr>
            <a:r>
              <a:rPr lang="en-US" sz="1500" dirty="0">
                <a:latin typeface="Calibri" panose="020F0502020204030204" pitchFamily="34" charset="0"/>
                <a:cs typeface="Calibri" panose="020F0502020204030204" pitchFamily="34" charset="0"/>
              </a:rPr>
              <a:t>August 2020		             January 2021	                    March 2021                      May 2021		</a:t>
            </a:r>
          </a:p>
        </p:txBody>
      </p:sp>
      <p:sp>
        <p:nvSpPr>
          <p:cNvPr id="4" name="Slide Number Placeholder 3">
            <a:extLst>
              <a:ext uri="{FF2B5EF4-FFF2-40B4-BE49-F238E27FC236}">
                <a16:creationId xmlns:a16="http://schemas.microsoft.com/office/drawing/2014/main" id="{94B41390-0534-2279-99B9-D1D02C1E77A7}"/>
              </a:ext>
            </a:extLst>
          </p:cNvPr>
          <p:cNvSpPr>
            <a:spLocks noGrp="1"/>
          </p:cNvSpPr>
          <p:nvPr>
            <p:ph type="sldNum" sz="quarter" idx="10"/>
          </p:nvPr>
        </p:nvSpPr>
        <p:spPr/>
        <p:txBody>
          <a:bodyPr/>
          <a:lstStyle/>
          <a:p>
            <a:fld id="{1C6EBB7F-3BCE-334A-90C7-B731B5EF6141}" type="slidenum">
              <a:rPr lang="en-US" smtClean="0">
                <a:solidFill>
                  <a:srgbClr val="000000"/>
                </a:solidFill>
              </a:rPr>
              <a:pPr/>
              <a:t>10</a:t>
            </a:fld>
            <a:endParaRPr lang="en-US">
              <a:solidFill>
                <a:srgbClr val="000000"/>
              </a:solidFill>
            </a:endParaRPr>
          </a:p>
        </p:txBody>
      </p:sp>
      <p:sp>
        <p:nvSpPr>
          <p:cNvPr id="5" name="Title 1">
            <a:extLst>
              <a:ext uri="{FF2B5EF4-FFF2-40B4-BE49-F238E27FC236}">
                <a16:creationId xmlns:a16="http://schemas.microsoft.com/office/drawing/2014/main" id="{4A54E03C-8E71-19A5-DE76-4CD0924B35E8}"/>
              </a:ext>
            </a:extLst>
          </p:cNvPr>
          <p:cNvSpPr>
            <a:spLocks noGrp="1"/>
          </p:cNvSpPr>
          <p:nvPr>
            <p:ph type="title"/>
          </p:nvPr>
        </p:nvSpPr>
        <p:spPr>
          <a:xfrm>
            <a:off x="423586" y="0"/>
            <a:ext cx="6457950" cy="678145"/>
          </a:xfrm>
        </p:spPr>
        <p:txBody>
          <a:bodyPr/>
          <a:lstStyle/>
          <a:p>
            <a:r>
              <a:rPr lang="en-US" dirty="0"/>
              <a:t>Study 1: Data collection timeline</a:t>
            </a:r>
          </a:p>
        </p:txBody>
      </p:sp>
      <p:cxnSp>
        <p:nvCxnSpPr>
          <p:cNvPr id="7" name="Straight Arrow Connector 6">
            <a:extLst>
              <a:ext uri="{FF2B5EF4-FFF2-40B4-BE49-F238E27FC236}">
                <a16:creationId xmlns:a16="http://schemas.microsoft.com/office/drawing/2014/main" id="{8D5BC4EA-BA59-9EC6-2A3B-95B99A936A5E}"/>
              </a:ext>
            </a:extLst>
          </p:cNvPr>
          <p:cNvCxnSpPr>
            <a:cxnSpLocks/>
          </p:cNvCxnSpPr>
          <p:nvPr/>
        </p:nvCxnSpPr>
        <p:spPr bwMode="auto">
          <a:xfrm>
            <a:off x="540312" y="3724938"/>
            <a:ext cx="8326165" cy="0"/>
          </a:xfrm>
          <a:prstGeom prst="straightConnector1">
            <a:avLst/>
          </a:prstGeom>
          <a:noFill/>
          <a:ln w="31750" cap="flat" cmpd="sng" algn="ctr">
            <a:solidFill>
              <a:schemeClr val="tx1"/>
            </a:solidFill>
            <a:prstDash val="solid"/>
            <a:round/>
            <a:headEnd type="none" w="med" len="med"/>
            <a:tailEnd type="triangle"/>
          </a:ln>
          <a:effectLst/>
        </p:spPr>
      </p:cxnSp>
      <p:sp>
        <p:nvSpPr>
          <p:cNvPr id="10" name="TextBox 9">
            <a:extLst>
              <a:ext uri="{FF2B5EF4-FFF2-40B4-BE49-F238E27FC236}">
                <a16:creationId xmlns:a16="http://schemas.microsoft.com/office/drawing/2014/main" id="{E30B3CC3-561C-0784-EEB3-4DD8DB16EBDE}"/>
              </a:ext>
            </a:extLst>
          </p:cNvPr>
          <p:cNvSpPr txBox="1"/>
          <p:nvPr/>
        </p:nvSpPr>
        <p:spPr>
          <a:xfrm>
            <a:off x="1843787" y="2844079"/>
            <a:ext cx="1851210" cy="523220"/>
          </a:xfrm>
          <a:prstGeom prst="rect">
            <a:avLst/>
          </a:prstGeom>
          <a:noFill/>
          <a:ln>
            <a:noFill/>
          </a:ln>
        </p:spPr>
        <p:txBody>
          <a:bodyPr wrap="square">
            <a:spAutoFit/>
          </a:bodyPr>
          <a:lstStyle/>
          <a:p>
            <a:pPr marL="342892" indent="-257168" algn="ctr">
              <a:lnSpc>
                <a:spcPct val="100000"/>
              </a:lnSpc>
              <a:spcBef>
                <a:spcPts val="0"/>
              </a:spcBef>
              <a:spcAft>
                <a:spcPts val="0"/>
              </a:spcAft>
              <a:buSzPts val="1800"/>
            </a:pPr>
            <a:r>
              <a:rPr lang="en-US" sz="1400" dirty="0">
                <a:latin typeface="Calibri" panose="020F0502020204030204" pitchFamily="34" charset="0"/>
                <a:cs typeface="Calibri" panose="020F0502020204030204" pitchFamily="34" charset="0"/>
              </a:rPr>
              <a:t>Experience surveys</a:t>
            </a:r>
          </a:p>
          <a:p>
            <a:pPr marL="342892" indent="-257168" algn="ctr">
              <a:lnSpc>
                <a:spcPct val="100000"/>
              </a:lnSpc>
              <a:spcBef>
                <a:spcPts val="0"/>
              </a:spcBef>
              <a:spcAft>
                <a:spcPts val="0"/>
              </a:spcAft>
              <a:buSzPts val="1800"/>
            </a:pPr>
            <a:r>
              <a:rPr lang="en-US" sz="1400" dirty="0">
                <a:latin typeface="Calibri" panose="020F0502020204030204" pitchFamily="34" charset="0"/>
                <a:cs typeface="Calibri" panose="020F0502020204030204" pitchFamily="34" charset="0"/>
              </a:rPr>
              <a:t>(8 waves)</a:t>
            </a:r>
          </a:p>
        </p:txBody>
      </p:sp>
      <p:sp>
        <p:nvSpPr>
          <p:cNvPr id="15" name="TextBox 14">
            <a:extLst>
              <a:ext uri="{FF2B5EF4-FFF2-40B4-BE49-F238E27FC236}">
                <a16:creationId xmlns:a16="http://schemas.microsoft.com/office/drawing/2014/main" id="{5531EF93-5F87-9652-3BB5-EA34BDE0F05A}"/>
              </a:ext>
            </a:extLst>
          </p:cNvPr>
          <p:cNvSpPr txBox="1"/>
          <p:nvPr/>
        </p:nvSpPr>
        <p:spPr>
          <a:xfrm>
            <a:off x="3621379" y="2157874"/>
            <a:ext cx="1445099" cy="523220"/>
          </a:xfrm>
          <a:prstGeom prst="rect">
            <a:avLst/>
          </a:prstGeom>
          <a:noFill/>
          <a:ln>
            <a:noFill/>
          </a:ln>
        </p:spPr>
        <p:txBody>
          <a:bodyPr wrap="square">
            <a:spAutoFit/>
          </a:bodyPr>
          <a:lstStyle/>
          <a:p>
            <a:pPr marL="342892" indent="-257168" algn="ctr">
              <a:lnSpc>
                <a:spcPct val="100000"/>
              </a:lnSpc>
              <a:spcBef>
                <a:spcPts val="0"/>
              </a:spcBef>
              <a:spcAft>
                <a:spcPts val="0"/>
              </a:spcAft>
              <a:buSzPts val="1800"/>
            </a:pPr>
            <a:r>
              <a:rPr lang="en-US" sz="1400" dirty="0">
                <a:latin typeface="Calibri" panose="020F0502020204030204" pitchFamily="34" charset="0"/>
                <a:cs typeface="Calibri" panose="020F0502020204030204" pitchFamily="34" charset="0"/>
              </a:rPr>
              <a:t>Panel</a:t>
            </a:r>
          </a:p>
          <a:p>
            <a:pPr marL="342892" indent="-257168" algn="ctr">
              <a:lnSpc>
                <a:spcPct val="100000"/>
              </a:lnSpc>
              <a:spcBef>
                <a:spcPts val="0"/>
              </a:spcBef>
              <a:spcAft>
                <a:spcPts val="0"/>
              </a:spcAft>
              <a:buSzPts val="1800"/>
            </a:pPr>
            <a:r>
              <a:rPr lang="en-US" sz="1400" dirty="0">
                <a:latin typeface="Calibri" panose="020F0502020204030204" pitchFamily="34" charset="0"/>
                <a:cs typeface="Calibri" panose="020F0502020204030204" pitchFamily="34" charset="0"/>
              </a:rPr>
              <a:t>Endline</a:t>
            </a:r>
          </a:p>
        </p:txBody>
      </p:sp>
      <p:sp>
        <p:nvSpPr>
          <p:cNvPr id="16" name="TextBox 15">
            <a:extLst>
              <a:ext uri="{FF2B5EF4-FFF2-40B4-BE49-F238E27FC236}">
                <a16:creationId xmlns:a16="http://schemas.microsoft.com/office/drawing/2014/main" id="{4CC29456-E8C4-AE82-E0AD-E1A641E7BFAD}"/>
              </a:ext>
            </a:extLst>
          </p:cNvPr>
          <p:cNvSpPr txBox="1"/>
          <p:nvPr/>
        </p:nvSpPr>
        <p:spPr>
          <a:xfrm>
            <a:off x="540312" y="1355624"/>
            <a:ext cx="4283615" cy="584775"/>
          </a:xfrm>
          <a:prstGeom prst="rect">
            <a:avLst/>
          </a:prstGeom>
          <a:solidFill>
            <a:srgbClr val="93D0BF"/>
          </a:solidFill>
          <a:ln>
            <a:noFill/>
          </a:ln>
        </p:spPr>
        <p:txBody>
          <a:bodyPr wrap="square">
            <a:spAutoFit/>
          </a:bodyPr>
          <a:lstStyle/>
          <a:p>
            <a:pPr marL="342892" indent="-257168" algn="ctr">
              <a:lnSpc>
                <a:spcPct val="100000"/>
              </a:lnSpc>
              <a:spcBef>
                <a:spcPts val="0"/>
              </a:spcBef>
              <a:spcAft>
                <a:spcPts val="0"/>
              </a:spcAft>
              <a:buSzPts val="1800"/>
            </a:pPr>
            <a:r>
              <a:rPr lang="en-US" sz="1600" dirty="0">
                <a:latin typeface="Calibri" panose="020F0502020204030204" pitchFamily="34" charset="0"/>
                <a:cs typeface="Calibri" panose="020F0502020204030204" pitchFamily="34" charset="0"/>
              </a:rPr>
              <a:t>Phase 1: preventative/response behaviors</a:t>
            </a:r>
            <a:br>
              <a:rPr lang="en-US" sz="1600" dirty="0">
                <a:latin typeface="Calibri" panose="020F0502020204030204" pitchFamily="34" charset="0"/>
                <a:cs typeface="Calibri" panose="020F0502020204030204" pitchFamily="34" charset="0"/>
              </a:rPr>
            </a:br>
            <a:r>
              <a:rPr lang="en-US" sz="1600" i="1" dirty="0">
                <a:latin typeface="Calibri" panose="020F0502020204030204" pitchFamily="34" charset="0"/>
                <a:cs typeface="Calibri" panose="020F0502020204030204" pitchFamily="34" charset="0"/>
              </a:rPr>
              <a:t>(during campaign)</a:t>
            </a:r>
          </a:p>
        </p:txBody>
      </p:sp>
      <p:sp>
        <p:nvSpPr>
          <p:cNvPr id="17" name="TextBox 16">
            <a:extLst>
              <a:ext uri="{FF2B5EF4-FFF2-40B4-BE49-F238E27FC236}">
                <a16:creationId xmlns:a16="http://schemas.microsoft.com/office/drawing/2014/main" id="{4E9646E3-6585-FC4C-4C46-FF761F6C6435}"/>
              </a:ext>
            </a:extLst>
          </p:cNvPr>
          <p:cNvSpPr txBox="1"/>
          <p:nvPr/>
        </p:nvSpPr>
        <p:spPr>
          <a:xfrm>
            <a:off x="4935852" y="1355624"/>
            <a:ext cx="2995168" cy="584775"/>
          </a:xfrm>
          <a:prstGeom prst="rect">
            <a:avLst/>
          </a:prstGeom>
          <a:solidFill>
            <a:srgbClr val="A8A9F3"/>
          </a:solidFill>
          <a:ln>
            <a:noFill/>
          </a:ln>
        </p:spPr>
        <p:txBody>
          <a:bodyPr wrap="square">
            <a:spAutoFit/>
          </a:bodyPr>
          <a:lstStyle/>
          <a:p>
            <a:pPr marL="342892" indent="-257168" algn="ctr">
              <a:lnSpc>
                <a:spcPct val="100000"/>
              </a:lnSpc>
              <a:spcBef>
                <a:spcPts val="0"/>
              </a:spcBef>
              <a:spcAft>
                <a:spcPts val="0"/>
              </a:spcAft>
              <a:buSzPts val="1800"/>
            </a:pPr>
            <a:r>
              <a:rPr lang="en-US" sz="1600" dirty="0">
                <a:latin typeface="Calibri" panose="020F0502020204030204" pitchFamily="34" charset="0"/>
                <a:cs typeface="Calibri" panose="020F0502020204030204" pitchFamily="34" charset="0"/>
              </a:rPr>
              <a:t>Phase 2: self-reported incidence</a:t>
            </a:r>
            <a:br>
              <a:rPr lang="en-US" sz="1600" dirty="0">
                <a:latin typeface="Calibri" panose="020F0502020204030204" pitchFamily="34" charset="0"/>
                <a:cs typeface="Calibri" panose="020F0502020204030204" pitchFamily="34" charset="0"/>
              </a:rPr>
            </a:br>
            <a:r>
              <a:rPr lang="en-US" sz="1600" i="1" dirty="0">
                <a:latin typeface="Calibri" panose="020F0502020204030204" pitchFamily="34" charset="0"/>
                <a:cs typeface="Calibri" panose="020F0502020204030204" pitchFamily="34" charset="0"/>
              </a:rPr>
              <a:t>(after campaign)</a:t>
            </a:r>
          </a:p>
        </p:txBody>
      </p:sp>
      <p:sp>
        <p:nvSpPr>
          <p:cNvPr id="18" name="TextBox 17">
            <a:extLst>
              <a:ext uri="{FF2B5EF4-FFF2-40B4-BE49-F238E27FC236}">
                <a16:creationId xmlns:a16="http://schemas.microsoft.com/office/drawing/2014/main" id="{5EBAF173-2D96-CE6B-BC75-859DFD502C57}"/>
              </a:ext>
            </a:extLst>
          </p:cNvPr>
          <p:cNvSpPr txBox="1"/>
          <p:nvPr/>
        </p:nvSpPr>
        <p:spPr>
          <a:xfrm>
            <a:off x="1240973" y="4214961"/>
            <a:ext cx="3007803" cy="338554"/>
          </a:xfrm>
          <a:prstGeom prst="rect">
            <a:avLst/>
          </a:prstGeom>
          <a:solidFill>
            <a:srgbClr val="92D050"/>
          </a:solidFill>
          <a:ln>
            <a:noFill/>
          </a:ln>
        </p:spPr>
        <p:txBody>
          <a:bodyPr wrap="square">
            <a:spAutoFit/>
          </a:bodyPr>
          <a:lstStyle/>
          <a:p>
            <a:pPr marL="342892" indent="-257168" algn="ctr">
              <a:lnSpc>
                <a:spcPct val="100000"/>
              </a:lnSpc>
              <a:spcBef>
                <a:spcPts val="0"/>
              </a:spcBef>
              <a:spcAft>
                <a:spcPts val="0"/>
              </a:spcAft>
              <a:buSzPts val="1800"/>
            </a:pPr>
            <a:r>
              <a:rPr lang="en-US" sz="1600" dirty="0">
                <a:latin typeface="Calibri" panose="020F0502020204030204" pitchFamily="34" charset="0"/>
                <a:cs typeface="Calibri" panose="020F0502020204030204" pitchFamily="34" charset="0"/>
              </a:rPr>
              <a:t>Ad campaign is live</a:t>
            </a:r>
          </a:p>
        </p:txBody>
      </p:sp>
      <p:cxnSp>
        <p:nvCxnSpPr>
          <p:cNvPr id="20" name="Straight Connector 19">
            <a:extLst>
              <a:ext uri="{FF2B5EF4-FFF2-40B4-BE49-F238E27FC236}">
                <a16:creationId xmlns:a16="http://schemas.microsoft.com/office/drawing/2014/main" id="{ACC12E67-D049-4EFE-6663-FECEE723DCC2}"/>
              </a:ext>
            </a:extLst>
          </p:cNvPr>
          <p:cNvCxnSpPr>
            <a:cxnSpLocks/>
          </p:cNvCxnSpPr>
          <p:nvPr/>
        </p:nvCxnSpPr>
        <p:spPr bwMode="auto">
          <a:xfrm flipH="1">
            <a:off x="1100073" y="2676614"/>
            <a:ext cx="1" cy="1034320"/>
          </a:xfrm>
          <a:prstGeom prst="line">
            <a:avLst/>
          </a:prstGeom>
          <a:noFill/>
          <a:ln w="19050" cap="flat" cmpd="sng" algn="ctr">
            <a:solidFill>
              <a:schemeClr val="tx1"/>
            </a:solidFill>
            <a:prstDash val="solid"/>
            <a:round/>
            <a:headEnd type="none" w="med" len="med"/>
            <a:tailEnd type="none"/>
          </a:ln>
          <a:effectLst/>
        </p:spPr>
      </p:cxnSp>
      <p:cxnSp>
        <p:nvCxnSpPr>
          <p:cNvPr id="23" name="Straight Connector 22">
            <a:extLst>
              <a:ext uri="{FF2B5EF4-FFF2-40B4-BE49-F238E27FC236}">
                <a16:creationId xmlns:a16="http://schemas.microsoft.com/office/drawing/2014/main" id="{52CCC0DD-42AD-C7AD-F411-680AE3847C81}"/>
              </a:ext>
            </a:extLst>
          </p:cNvPr>
          <p:cNvCxnSpPr>
            <a:cxnSpLocks/>
          </p:cNvCxnSpPr>
          <p:nvPr/>
        </p:nvCxnSpPr>
        <p:spPr bwMode="auto">
          <a:xfrm flipH="1">
            <a:off x="4352375" y="2702191"/>
            <a:ext cx="1" cy="1034320"/>
          </a:xfrm>
          <a:prstGeom prst="line">
            <a:avLst/>
          </a:prstGeom>
          <a:noFill/>
          <a:ln w="19050" cap="flat" cmpd="sng" algn="ctr">
            <a:solidFill>
              <a:schemeClr val="tx1"/>
            </a:solidFill>
            <a:prstDash val="solid"/>
            <a:round/>
            <a:headEnd type="none" w="med" len="med"/>
            <a:tailEnd type="none"/>
          </a:ln>
          <a:effectLst/>
        </p:spPr>
      </p:cxnSp>
      <p:sp>
        <p:nvSpPr>
          <p:cNvPr id="26" name="TextBox 25">
            <a:extLst>
              <a:ext uri="{FF2B5EF4-FFF2-40B4-BE49-F238E27FC236}">
                <a16:creationId xmlns:a16="http://schemas.microsoft.com/office/drawing/2014/main" id="{F9F0678D-3F25-E57D-88E4-8DCCF5D3DBE2}"/>
              </a:ext>
            </a:extLst>
          </p:cNvPr>
          <p:cNvSpPr txBox="1"/>
          <p:nvPr/>
        </p:nvSpPr>
        <p:spPr>
          <a:xfrm>
            <a:off x="327702" y="2143870"/>
            <a:ext cx="2094418" cy="523220"/>
          </a:xfrm>
          <a:prstGeom prst="rect">
            <a:avLst/>
          </a:prstGeom>
          <a:noFill/>
          <a:ln>
            <a:noFill/>
          </a:ln>
        </p:spPr>
        <p:txBody>
          <a:bodyPr wrap="square">
            <a:spAutoFit/>
          </a:bodyPr>
          <a:lstStyle/>
          <a:p>
            <a:pPr marL="342892" indent="-257168" algn="ctr">
              <a:lnSpc>
                <a:spcPct val="100000"/>
              </a:lnSpc>
              <a:spcBef>
                <a:spcPts val="0"/>
              </a:spcBef>
              <a:spcAft>
                <a:spcPts val="0"/>
              </a:spcAft>
              <a:buSzPts val="1800"/>
            </a:pPr>
            <a:r>
              <a:rPr lang="en-US" sz="1400" dirty="0">
                <a:latin typeface="Calibri" panose="020F0502020204030204" pitchFamily="34" charset="0"/>
                <a:cs typeface="Calibri" panose="020F0502020204030204" pitchFamily="34" charset="0"/>
              </a:rPr>
              <a:t>Panel sample</a:t>
            </a:r>
          </a:p>
          <a:p>
            <a:pPr marL="342892" indent="-257168" algn="ctr">
              <a:lnSpc>
                <a:spcPct val="100000"/>
              </a:lnSpc>
              <a:spcBef>
                <a:spcPts val="0"/>
              </a:spcBef>
              <a:spcAft>
                <a:spcPts val="0"/>
              </a:spcAft>
              <a:buSzPts val="1800"/>
            </a:pPr>
            <a:r>
              <a:rPr lang="en-US" sz="1400" dirty="0">
                <a:latin typeface="Calibri" panose="020F0502020204030204" pitchFamily="34" charset="0"/>
                <a:cs typeface="Calibri" panose="020F0502020204030204" pitchFamily="34" charset="0"/>
              </a:rPr>
              <a:t>Recruitment + Baseline</a:t>
            </a:r>
          </a:p>
        </p:txBody>
      </p:sp>
      <p:sp>
        <p:nvSpPr>
          <p:cNvPr id="29" name="Right Brace 28">
            <a:extLst>
              <a:ext uri="{FF2B5EF4-FFF2-40B4-BE49-F238E27FC236}">
                <a16:creationId xmlns:a16="http://schemas.microsoft.com/office/drawing/2014/main" id="{1BF308AA-FD76-7AD5-2376-A586264182E0}"/>
              </a:ext>
            </a:extLst>
          </p:cNvPr>
          <p:cNvSpPr/>
          <p:nvPr/>
        </p:nvSpPr>
        <p:spPr bwMode="auto">
          <a:xfrm rot="16200000">
            <a:off x="2692789" y="2618391"/>
            <a:ext cx="216922" cy="1851210"/>
          </a:xfrm>
          <a:prstGeom prst="rightBrace">
            <a:avLst>
              <a:gd name="adj1" fmla="val 61836"/>
              <a:gd name="adj2" fmla="val 50000"/>
            </a:avLst>
          </a:prstGeom>
          <a:noFill/>
          <a:ln w="19050" cap="flat" cmpd="sng" algn="ctr">
            <a:solidFill>
              <a:schemeClr val="tx1"/>
            </a:solidFill>
            <a:prstDash val="solid"/>
            <a:round/>
            <a:headEnd type="none" w="med" len="med"/>
            <a:tailEnd type="none"/>
          </a:ln>
          <a:effectLst/>
        </p:spPr>
        <p:txBody>
          <a:bodyPr rtlCol="0" anchor="ctr"/>
          <a:lstStyle/>
          <a:p>
            <a:pPr algn="ctr"/>
            <a:endParaRPr lang="en-US"/>
          </a:p>
        </p:txBody>
      </p:sp>
      <p:cxnSp>
        <p:nvCxnSpPr>
          <p:cNvPr id="30" name="Straight Connector 29">
            <a:extLst>
              <a:ext uri="{FF2B5EF4-FFF2-40B4-BE49-F238E27FC236}">
                <a16:creationId xmlns:a16="http://schemas.microsoft.com/office/drawing/2014/main" id="{5CDEE2A0-D9C0-DB9B-4E7F-F3641DAAF7CE}"/>
              </a:ext>
            </a:extLst>
          </p:cNvPr>
          <p:cNvCxnSpPr>
            <a:cxnSpLocks/>
          </p:cNvCxnSpPr>
          <p:nvPr/>
        </p:nvCxnSpPr>
        <p:spPr bwMode="auto">
          <a:xfrm flipH="1">
            <a:off x="6424102" y="2678555"/>
            <a:ext cx="1" cy="1034320"/>
          </a:xfrm>
          <a:prstGeom prst="line">
            <a:avLst/>
          </a:prstGeom>
          <a:noFill/>
          <a:ln w="19050" cap="flat" cmpd="sng" algn="ctr">
            <a:solidFill>
              <a:schemeClr val="tx1"/>
            </a:solidFill>
            <a:prstDash val="solid"/>
            <a:round/>
            <a:headEnd type="none" w="med" len="med"/>
            <a:tailEnd type="none"/>
          </a:ln>
          <a:effectLst/>
        </p:spPr>
      </p:cxnSp>
      <p:sp>
        <p:nvSpPr>
          <p:cNvPr id="31" name="TextBox 30">
            <a:extLst>
              <a:ext uri="{FF2B5EF4-FFF2-40B4-BE49-F238E27FC236}">
                <a16:creationId xmlns:a16="http://schemas.microsoft.com/office/drawing/2014/main" id="{84355ED2-6EC2-BA63-FB02-D3875524E182}"/>
              </a:ext>
            </a:extLst>
          </p:cNvPr>
          <p:cNvSpPr txBox="1"/>
          <p:nvPr/>
        </p:nvSpPr>
        <p:spPr>
          <a:xfrm>
            <a:off x="5376893" y="2145605"/>
            <a:ext cx="2094418" cy="523220"/>
          </a:xfrm>
          <a:prstGeom prst="rect">
            <a:avLst/>
          </a:prstGeom>
          <a:noFill/>
          <a:ln>
            <a:noFill/>
          </a:ln>
        </p:spPr>
        <p:txBody>
          <a:bodyPr wrap="square">
            <a:spAutoFit/>
          </a:bodyPr>
          <a:lstStyle/>
          <a:p>
            <a:pPr marL="342892" indent="-257168" algn="ctr">
              <a:lnSpc>
                <a:spcPct val="100000"/>
              </a:lnSpc>
              <a:spcBef>
                <a:spcPts val="0"/>
              </a:spcBef>
              <a:spcAft>
                <a:spcPts val="0"/>
              </a:spcAft>
              <a:buSzPts val="1800"/>
            </a:pPr>
            <a:r>
              <a:rPr lang="en-US" sz="1400" dirty="0">
                <a:latin typeface="Calibri" panose="020F0502020204030204" pitchFamily="34" charset="0"/>
                <a:cs typeface="Calibri" panose="020F0502020204030204" pitchFamily="34" charset="0"/>
              </a:rPr>
              <a:t>Cross-sectional sample</a:t>
            </a:r>
          </a:p>
          <a:p>
            <a:pPr marL="342892" indent="-257168" algn="ctr">
              <a:lnSpc>
                <a:spcPct val="100000"/>
              </a:lnSpc>
              <a:spcBef>
                <a:spcPts val="0"/>
              </a:spcBef>
              <a:spcAft>
                <a:spcPts val="0"/>
              </a:spcAft>
              <a:buSzPts val="1800"/>
            </a:pPr>
            <a:r>
              <a:rPr lang="en-US" sz="1400" dirty="0">
                <a:latin typeface="Calibri" panose="020F0502020204030204" pitchFamily="34" charset="0"/>
                <a:cs typeface="Calibri" panose="020F0502020204030204" pitchFamily="34" charset="0"/>
              </a:rPr>
              <a:t>Recruitment + Survey</a:t>
            </a:r>
          </a:p>
        </p:txBody>
      </p:sp>
      <p:sp>
        <p:nvSpPr>
          <p:cNvPr id="32" name="TextBox 31">
            <a:extLst>
              <a:ext uri="{FF2B5EF4-FFF2-40B4-BE49-F238E27FC236}">
                <a16:creationId xmlns:a16="http://schemas.microsoft.com/office/drawing/2014/main" id="{67E285AA-6562-CE73-F609-E824C606B113}"/>
              </a:ext>
            </a:extLst>
          </p:cNvPr>
          <p:cNvSpPr txBox="1"/>
          <p:nvPr/>
        </p:nvSpPr>
        <p:spPr>
          <a:xfrm>
            <a:off x="540312" y="878570"/>
            <a:ext cx="8155821" cy="338554"/>
          </a:xfrm>
          <a:prstGeom prst="rect">
            <a:avLst/>
          </a:prstGeom>
          <a:solidFill>
            <a:srgbClr val="C0403B">
              <a:alpha val="52157"/>
            </a:srgbClr>
          </a:solidFill>
          <a:ln>
            <a:noFill/>
          </a:ln>
        </p:spPr>
        <p:txBody>
          <a:bodyPr wrap="square">
            <a:spAutoFit/>
          </a:bodyPr>
          <a:lstStyle/>
          <a:p>
            <a:pPr marL="342892" indent="-257168" algn="ctr">
              <a:lnSpc>
                <a:spcPct val="100000"/>
              </a:lnSpc>
              <a:spcBef>
                <a:spcPts val="0"/>
              </a:spcBef>
              <a:spcAft>
                <a:spcPts val="0"/>
              </a:spcAft>
              <a:buSzPts val="1800"/>
            </a:pPr>
            <a:r>
              <a:rPr lang="en-US" sz="1600" dirty="0">
                <a:latin typeface="Calibri" panose="020F0502020204030204" pitchFamily="34" charset="0"/>
                <a:cs typeface="Calibri" panose="020F0502020204030204" pitchFamily="34" charset="0"/>
              </a:rPr>
              <a:t>Administrative data: recorded incidence</a:t>
            </a:r>
          </a:p>
        </p:txBody>
      </p:sp>
    </p:spTree>
    <p:extLst>
      <p:ext uri="{BB962C8B-B14F-4D97-AF65-F5344CB8AC3E}">
        <p14:creationId xmlns:p14="http://schemas.microsoft.com/office/powerpoint/2010/main" val="29215198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animBg="1"/>
      <p:bldP spid="17" grpId="0" animBg="1"/>
      <p:bldP spid="18" grpId="0" animBg="1"/>
      <p:bldP spid="26" grpId="0"/>
      <p:bldP spid="29" grpId="0" animBg="1"/>
      <p:bldP spid="31" grpId="0"/>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B41390-0534-2279-99B9-D1D02C1E77A7}"/>
              </a:ext>
            </a:extLst>
          </p:cNvPr>
          <p:cNvSpPr>
            <a:spLocks noGrp="1"/>
          </p:cNvSpPr>
          <p:nvPr>
            <p:ph type="sldNum" sz="quarter" idx="10"/>
          </p:nvPr>
        </p:nvSpPr>
        <p:spPr/>
        <p:txBody>
          <a:bodyPr/>
          <a:lstStyle/>
          <a:p>
            <a:fld id="{1C6EBB7F-3BCE-334A-90C7-B731B5EF6141}" type="slidenum">
              <a:rPr lang="en-US" smtClean="0">
                <a:solidFill>
                  <a:srgbClr val="000000"/>
                </a:solidFill>
              </a:rPr>
              <a:pPr/>
              <a:t>11</a:t>
            </a:fld>
            <a:endParaRPr lang="en-US">
              <a:solidFill>
                <a:srgbClr val="000000"/>
              </a:solidFill>
            </a:endParaRPr>
          </a:p>
        </p:txBody>
      </p:sp>
      <p:sp>
        <p:nvSpPr>
          <p:cNvPr id="5" name="Title 1">
            <a:extLst>
              <a:ext uri="{FF2B5EF4-FFF2-40B4-BE49-F238E27FC236}">
                <a16:creationId xmlns:a16="http://schemas.microsoft.com/office/drawing/2014/main" id="{4A54E03C-8E71-19A5-DE76-4CD0924B35E8}"/>
              </a:ext>
            </a:extLst>
          </p:cNvPr>
          <p:cNvSpPr>
            <a:spLocks noGrp="1"/>
          </p:cNvSpPr>
          <p:nvPr>
            <p:ph type="title"/>
          </p:nvPr>
        </p:nvSpPr>
        <p:spPr>
          <a:xfrm>
            <a:off x="423586" y="0"/>
            <a:ext cx="6457950" cy="678145"/>
          </a:xfrm>
        </p:spPr>
        <p:txBody>
          <a:bodyPr/>
          <a:lstStyle/>
          <a:p>
            <a:r>
              <a:rPr lang="en-US" dirty="0"/>
              <a:t>Study 1: Why stratified sampling is important?</a:t>
            </a:r>
          </a:p>
        </p:txBody>
      </p:sp>
      <p:pic>
        <p:nvPicPr>
          <p:cNvPr id="9" name="Picture 8" descr="A person and a child&#10;&#10;Description automatically generated with low confidence">
            <a:extLst>
              <a:ext uri="{FF2B5EF4-FFF2-40B4-BE49-F238E27FC236}">
                <a16:creationId xmlns:a16="http://schemas.microsoft.com/office/drawing/2014/main" id="{1EBF672F-7D07-03C3-957A-11090763FAF3}"/>
              </a:ext>
            </a:extLst>
          </p:cNvPr>
          <p:cNvPicPr>
            <a:picLocks noChangeAspect="1"/>
          </p:cNvPicPr>
          <p:nvPr/>
        </p:nvPicPr>
        <p:blipFill>
          <a:blip r:embed="rId3"/>
          <a:stretch>
            <a:fillRect/>
          </a:stretch>
        </p:blipFill>
        <p:spPr>
          <a:xfrm>
            <a:off x="6881536" y="928206"/>
            <a:ext cx="1385043" cy="2402033"/>
          </a:xfrm>
          <a:prstGeom prst="rect">
            <a:avLst/>
          </a:prstGeom>
          <a:ln w="38100">
            <a:solidFill>
              <a:schemeClr val="tx1"/>
            </a:solidFill>
          </a:ln>
        </p:spPr>
      </p:pic>
      <p:sp>
        <p:nvSpPr>
          <p:cNvPr id="16" name="Content Placeholder 2">
            <a:extLst>
              <a:ext uri="{FF2B5EF4-FFF2-40B4-BE49-F238E27FC236}">
                <a16:creationId xmlns:a16="http://schemas.microsoft.com/office/drawing/2014/main" id="{A03BA284-A05A-9D34-890C-CF09CA772F8B}"/>
              </a:ext>
            </a:extLst>
          </p:cNvPr>
          <p:cNvSpPr>
            <a:spLocks noGrp="1"/>
          </p:cNvSpPr>
          <p:nvPr>
            <p:ph idx="1"/>
          </p:nvPr>
        </p:nvSpPr>
        <p:spPr>
          <a:xfrm>
            <a:off x="201707" y="792308"/>
            <a:ext cx="8942294" cy="2380636"/>
          </a:xfrm>
        </p:spPr>
        <p:txBody>
          <a:bodyPr/>
          <a:lstStyle/>
          <a:p>
            <a:pPr marL="342892" indent="-257168">
              <a:lnSpc>
                <a:spcPct val="100000"/>
              </a:lnSpc>
              <a:spcBef>
                <a:spcPts val="0"/>
              </a:spcBef>
              <a:spcAft>
                <a:spcPts val="0"/>
              </a:spcAft>
              <a:buSzPts val="1800"/>
            </a:pPr>
            <a:r>
              <a:rPr lang="en-US" sz="1600" dirty="0">
                <a:latin typeface="Calibri" panose="020F0502020204030204" pitchFamily="34" charset="0"/>
                <a:cs typeface="Calibri" panose="020F0502020204030204" pitchFamily="34" charset="0"/>
              </a:rPr>
              <a:t>We incentivize survey completion with mobile credit ($3.5)</a:t>
            </a:r>
            <a:endParaRPr lang="en-US" sz="1400" dirty="0">
              <a:latin typeface="Calibri" panose="020F0502020204030204" pitchFamily="34" charset="0"/>
              <a:cs typeface="Calibri" panose="020F0502020204030204" pitchFamily="34" charset="0"/>
            </a:endParaRPr>
          </a:p>
          <a:p>
            <a:pPr marL="85724" indent="0">
              <a:lnSpc>
                <a:spcPct val="100000"/>
              </a:lnSpc>
              <a:spcBef>
                <a:spcPts val="0"/>
              </a:spcBef>
              <a:spcAft>
                <a:spcPts val="0"/>
              </a:spcAft>
              <a:buSzPts val="1800"/>
              <a:buNone/>
            </a:pPr>
            <a:endParaRPr lang="en-US" sz="1600" dirty="0">
              <a:latin typeface="Calibri" panose="020F0502020204030204" pitchFamily="34" charset="0"/>
              <a:cs typeface="Calibri" panose="020F0502020204030204" pitchFamily="34" charset="0"/>
            </a:endParaRPr>
          </a:p>
          <a:p>
            <a:pPr marL="342892" indent="-257168">
              <a:lnSpc>
                <a:spcPct val="100000"/>
              </a:lnSpc>
              <a:spcBef>
                <a:spcPts val="0"/>
              </a:spcBef>
              <a:spcAft>
                <a:spcPts val="0"/>
              </a:spcAft>
              <a:buSzPts val="1800"/>
            </a:pPr>
            <a:r>
              <a:rPr lang="en-US" sz="1600" dirty="0">
                <a:latin typeface="Calibri" panose="020F0502020204030204" pitchFamily="34" charset="0"/>
                <a:cs typeface="Calibri" panose="020F0502020204030204" pitchFamily="34" charset="0"/>
              </a:rPr>
              <a:t>Questions:</a:t>
            </a:r>
          </a:p>
          <a:p>
            <a:pPr marL="553626" lvl="1" indent="-257168">
              <a:lnSpc>
                <a:spcPct val="100000"/>
              </a:lnSpc>
              <a:spcBef>
                <a:spcPts val="300"/>
              </a:spcBef>
              <a:spcAft>
                <a:spcPts val="0"/>
              </a:spcAft>
            </a:pPr>
            <a:r>
              <a:rPr lang="en-US" sz="1400" dirty="0">
                <a:latin typeface="Calibri" panose="020F0502020204030204" pitchFamily="34" charset="0"/>
                <a:cs typeface="Calibri" panose="020F0502020204030204" pitchFamily="34" charset="0"/>
              </a:rPr>
              <a:t>Did the campaign work?</a:t>
            </a:r>
          </a:p>
          <a:p>
            <a:pPr marL="553626" lvl="1" indent="-257168">
              <a:lnSpc>
                <a:spcPct val="100000"/>
              </a:lnSpc>
              <a:spcBef>
                <a:spcPts val="300"/>
              </a:spcBef>
              <a:spcAft>
                <a:spcPts val="0"/>
              </a:spcAft>
            </a:pPr>
            <a:r>
              <a:rPr lang="en-US" sz="1400" dirty="0">
                <a:latin typeface="Calibri" panose="020F0502020204030204" pitchFamily="34" charset="0"/>
                <a:cs typeface="Calibri" panose="020F0502020204030204" pitchFamily="34" charset="0"/>
              </a:rPr>
              <a:t>Did the campaign work </a:t>
            </a:r>
            <a:r>
              <a:rPr lang="en-US" sz="1400" i="1" dirty="0">
                <a:latin typeface="Calibri" panose="020F0502020204030204" pitchFamily="34" charset="0"/>
                <a:cs typeface="Calibri" panose="020F0502020204030204" pitchFamily="34" charset="0"/>
              </a:rPr>
              <a:t>for those most at risk of malaria</a:t>
            </a:r>
            <a:r>
              <a:rPr lang="en-US" sz="1400" dirty="0">
                <a:latin typeface="Calibri" panose="020F0502020204030204" pitchFamily="34" charset="0"/>
                <a:cs typeface="Calibri" panose="020F0502020204030204" pitchFamily="34" charset="0"/>
              </a:rPr>
              <a:t>?</a:t>
            </a:r>
          </a:p>
          <a:p>
            <a:pPr marL="342892" indent="-257168">
              <a:lnSpc>
                <a:spcPct val="100000"/>
              </a:lnSpc>
              <a:spcBef>
                <a:spcPts val="0"/>
              </a:spcBef>
              <a:spcAft>
                <a:spcPts val="0"/>
              </a:spcAft>
              <a:buSzPts val="1800"/>
            </a:pPr>
            <a:endParaRPr lang="en-US" sz="1600" dirty="0">
              <a:latin typeface="Calibri" panose="020F0502020204030204" pitchFamily="34" charset="0"/>
              <a:cs typeface="Calibri" panose="020F0502020204030204" pitchFamily="34" charset="0"/>
            </a:endParaRPr>
          </a:p>
          <a:p>
            <a:pPr marL="342892" indent="-257168">
              <a:lnSpc>
                <a:spcPct val="100000"/>
              </a:lnSpc>
              <a:spcBef>
                <a:spcPts val="0"/>
              </a:spcBef>
              <a:spcAft>
                <a:spcPts val="0"/>
              </a:spcAft>
              <a:buSzPts val="1800"/>
            </a:pPr>
            <a:r>
              <a:rPr lang="en-US" sz="1600" dirty="0">
                <a:latin typeface="Calibri" panose="020F0502020204030204" pitchFamily="34" charset="0"/>
                <a:cs typeface="Calibri" panose="020F0502020204030204" pitchFamily="34" charset="0"/>
              </a:rPr>
              <a:t>Concern: </a:t>
            </a:r>
            <a:r>
              <a:rPr lang="en-US" sz="1600" b="1" dirty="0">
                <a:latin typeface="Calibri" panose="020F0502020204030204" pitchFamily="34" charset="0"/>
                <a:cs typeface="Calibri" panose="020F0502020204030204" pitchFamily="34" charset="0"/>
              </a:rPr>
              <a:t>those most at risk are underrepresented on social media</a:t>
            </a:r>
          </a:p>
          <a:p>
            <a:pPr marL="342892" indent="-257168">
              <a:lnSpc>
                <a:spcPct val="100000"/>
              </a:lnSpc>
              <a:spcBef>
                <a:spcPts val="0"/>
              </a:spcBef>
              <a:spcAft>
                <a:spcPts val="0"/>
              </a:spcAft>
              <a:buSzPts val="1800"/>
            </a:pPr>
            <a:endParaRPr lang="en-US" sz="1600" dirty="0">
              <a:latin typeface="Calibri" panose="020F0502020204030204" pitchFamily="34" charset="0"/>
              <a:cs typeface="Calibri" panose="020F0502020204030204" pitchFamily="34" charset="0"/>
            </a:endParaRPr>
          </a:p>
          <a:p>
            <a:pPr marL="342892" indent="-257168">
              <a:lnSpc>
                <a:spcPct val="100000"/>
              </a:lnSpc>
              <a:spcBef>
                <a:spcPts val="0"/>
              </a:spcBef>
              <a:spcAft>
                <a:spcPts val="0"/>
              </a:spcAft>
              <a:buSzPts val="1800"/>
            </a:pPr>
            <a:endParaRPr lang="en-US" sz="1600" dirty="0">
              <a:latin typeface="Calibri" panose="020F0502020204030204" pitchFamily="34" charset="0"/>
              <a:cs typeface="Calibri" panose="020F0502020204030204" pitchFamily="34" charset="0"/>
            </a:endParaRPr>
          </a:p>
          <a:p>
            <a:pPr marL="342892" indent="-257168">
              <a:lnSpc>
                <a:spcPct val="100000"/>
              </a:lnSpc>
              <a:spcBef>
                <a:spcPts val="0"/>
              </a:spcBef>
              <a:spcAft>
                <a:spcPts val="0"/>
              </a:spcAft>
              <a:buSzPts val="1800"/>
            </a:pPr>
            <a:endParaRPr lang="en-US" sz="1600" dirty="0">
              <a:latin typeface="Calibri" panose="020F0502020204030204" pitchFamily="34" charset="0"/>
              <a:cs typeface="Calibri" panose="020F0502020204030204" pitchFamily="34" charset="0"/>
            </a:endParaRPr>
          </a:p>
          <a:p>
            <a:pPr marL="342892" indent="-257168">
              <a:lnSpc>
                <a:spcPct val="100000"/>
              </a:lnSpc>
              <a:spcBef>
                <a:spcPts val="0"/>
              </a:spcBef>
              <a:spcAft>
                <a:spcPts val="0"/>
              </a:spcAft>
              <a:buSzPts val="1800"/>
            </a:pPr>
            <a:endParaRPr lang="en-US" sz="1600" dirty="0">
              <a:latin typeface="Calibri" panose="020F0502020204030204" pitchFamily="34" charset="0"/>
              <a:cs typeface="Calibri" panose="020F0502020204030204" pitchFamily="34" charset="0"/>
            </a:endParaRPr>
          </a:p>
          <a:p>
            <a:pPr marL="85724" indent="0">
              <a:lnSpc>
                <a:spcPct val="100000"/>
              </a:lnSpc>
              <a:spcBef>
                <a:spcPts val="0"/>
              </a:spcBef>
              <a:spcAft>
                <a:spcPts val="0"/>
              </a:spcAft>
              <a:buSzPts val="1800"/>
              <a:buNone/>
            </a:pPr>
            <a:endParaRPr lang="en-US" sz="1600" dirty="0">
              <a:latin typeface="Calibri" panose="020F0502020204030204" pitchFamily="34" charset="0"/>
              <a:cs typeface="Calibri" panose="020F0502020204030204" pitchFamily="34" charset="0"/>
            </a:endParaRPr>
          </a:p>
          <a:p>
            <a:pPr marL="342892" indent="-257168">
              <a:lnSpc>
                <a:spcPct val="100000"/>
              </a:lnSpc>
              <a:spcBef>
                <a:spcPts val="0"/>
              </a:spcBef>
              <a:spcAft>
                <a:spcPts val="0"/>
              </a:spcAft>
              <a:buSzPts val="1800"/>
            </a:pPr>
            <a:endParaRPr lang="en-US" sz="1600" dirty="0">
              <a:latin typeface="Calibri" panose="020F0502020204030204" pitchFamily="34" charset="0"/>
              <a:cs typeface="Calibri" panose="020F0502020204030204" pitchFamily="34" charset="0"/>
            </a:endParaRPr>
          </a:p>
          <a:p>
            <a:pPr marL="342892" indent="-257168">
              <a:lnSpc>
                <a:spcPct val="100000"/>
              </a:lnSpc>
              <a:spcBef>
                <a:spcPts val="0"/>
              </a:spcBef>
              <a:spcAft>
                <a:spcPts val="0"/>
              </a:spcAft>
              <a:buSzPts val="1800"/>
            </a:pPr>
            <a:r>
              <a:rPr lang="en-US" sz="1600" dirty="0">
                <a:latin typeface="Calibri" panose="020F0502020204030204" pitchFamily="34" charset="0"/>
                <a:cs typeface="Calibri" panose="020F0502020204030204" pitchFamily="34" charset="0"/>
              </a:rPr>
              <a:t>Solution: target recruitment ads at those most at risk</a:t>
            </a:r>
          </a:p>
        </p:txBody>
      </p:sp>
      <p:pic>
        <p:nvPicPr>
          <p:cNvPr id="17" name="Picture 16">
            <a:extLst>
              <a:ext uri="{FF2B5EF4-FFF2-40B4-BE49-F238E27FC236}">
                <a16:creationId xmlns:a16="http://schemas.microsoft.com/office/drawing/2014/main" id="{36EFA34F-5F75-4A68-1068-88472318AFB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116380" y="2825797"/>
            <a:ext cx="1247404" cy="758085"/>
          </a:xfrm>
          <a:prstGeom prst="rect">
            <a:avLst/>
          </a:prstGeom>
        </p:spPr>
      </p:pic>
      <p:pic>
        <p:nvPicPr>
          <p:cNvPr id="18" name="Picture 17">
            <a:extLst>
              <a:ext uri="{FF2B5EF4-FFF2-40B4-BE49-F238E27FC236}">
                <a16:creationId xmlns:a16="http://schemas.microsoft.com/office/drawing/2014/main" id="{0D6E0528-D63C-DA27-A2CE-BD7AF831318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48955" y="2687244"/>
            <a:ext cx="1098934" cy="652025"/>
          </a:xfrm>
          <a:prstGeom prst="rect">
            <a:avLst/>
          </a:prstGeom>
        </p:spPr>
      </p:pic>
      <p:sp>
        <p:nvSpPr>
          <p:cNvPr id="19" name="TextBox 18">
            <a:extLst>
              <a:ext uri="{FF2B5EF4-FFF2-40B4-BE49-F238E27FC236}">
                <a16:creationId xmlns:a16="http://schemas.microsoft.com/office/drawing/2014/main" id="{64725DC5-6F67-41DF-65B6-334EC2ECB591}"/>
              </a:ext>
            </a:extLst>
          </p:cNvPr>
          <p:cNvSpPr txBox="1"/>
          <p:nvPr/>
        </p:nvSpPr>
        <p:spPr>
          <a:xfrm>
            <a:off x="3883022" y="3331331"/>
            <a:ext cx="1677637" cy="692497"/>
          </a:xfrm>
          <a:prstGeom prst="rect">
            <a:avLst/>
          </a:prstGeom>
          <a:noFill/>
        </p:spPr>
        <p:txBody>
          <a:bodyPr wrap="square" rtlCol="0">
            <a:spAutoFit/>
          </a:bodyPr>
          <a:lstStyle/>
          <a:p>
            <a:pPr algn="ctr">
              <a:spcBef>
                <a:spcPts val="900"/>
              </a:spcBef>
            </a:pPr>
            <a:r>
              <a:rPr lang="en-US" sz="1300" dirty="0">
                <a:latin typeface="Calibri" panose="020F0502020204030204" pitchFamily="34" charset="0"/>
                <a:cs typeface="Calibri" panose="020F0502020204030204" pitchFamily="34" charset="0"/>
              </a:rPr>
              <a:t>Solid </a:t>
            </a:r>
            <a:br>
              <a:rPr lang="en-US" sz="1300" dirty="0">
                <a:latin typeface="Calibri" panose="020F0502020204030204" pitchFamily="34" charset="0"/>
                <a:cs typeface="Calibri" panose="020F0502020204030204" pitchFamily="34" charset="0"/>
              </a:rPr>
            </a:br>
            <a:r>
              <a:rPr lang="en-US" sz="1300" dirty="0">
                <a:latin typeface="Calibri" panose="020F0502020204030204" pitchFamily="34" charset="0"/>
                <a:cs typeface="Calibri" panose="020F0502020204030204" pitchFamily="34" charset="0"/>
              </a:rPr>
              <a:t>dwellings </a:t>
            </a:r>
            <a:br>
              <a:rPr lang="en-US" sz="1300" dirty="0">
                <a:latin typeface="Calibri" panose="020F0502020204030204" pitchFamily="34" charset="0"/>
                <a:cs typeface="Calibri" panose="020F0502020204030204" pitchFamily="34" charset="0"/>
              </a:rPr>
            </a:br>
            <a:endParaRPr lang="en-US" sz="1300" dirty="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3587D99B-7192-50E5-1A34-047D064749D4}"/>
              </a:ext>
            </a:extLst>
          </p:cNvPr>
          <p:cNvSpPr txBox="1"/>
          <p:nvPr/>
        </p:nvSpPr>
        <p:spPr>
          <a:xfrm>
            <a:off x="106270" y="3329999"/>
            <a:ext cx="1984304" cy="692497"/>
          </a:xfrm>
          <a:prstGeom prst="rect">
            <a:avLst/>
          </a:prstGeom>
          <a:noFill/>
        </p:spPr>
        <p:txBody>
          <a:bodyPr wrap="square" rtlCol="0">
            <a:spAutoFit/>
          </a:bodyPr>
          <a:lstStyle/>
          <a:p>
            <a:pPr algn="ctr">
              <a:spcBef>
                <a:spcPts val="900"/>
              </a:spcBef>
            </a:pPr>
            <a:r>
              <a:rPr lang="en-US" sz="1300" dirty="0">
                <a:latin typeface="Calibri" panose="020F0502020204030204" pitchFamily="34" charset="0"/>
                <a:cs typeface="Calibri" panose="020F0502020204030204" pitchFamily="34" charset="0"/>
              </a:rPr>
              <a:t>Non-Solid </a:t>
            </a:r>
            <a:br>
              <a:rPr lang="en-US" sz="1300" dirty="0">
                <a:latin typeface="Calibri" panose="020F0502020204030204" pitchFamily="34" charset="0"/>
                <a:cs typeface="Calibri" panose="020F0502020204030204" pitchFamily="34" charset="0"/>
              </a:rPr>
            </a:br>
            <a:r>
              <a:rPr lang="en-US" sz="1300" dirty="0">
                <a:latin typeface="Calibri" panose="020F0502020204030204" pitchFamily="34" charset="0"/>
                <a:cs typeface="Calibri" panose="020F0502020204030204" pitchFamily="34" charset="0"/>
              </a:rPr>
              <a:t>dwellings </a:t>
            </a:r>
            <a:br>
              <a:rPr lang="en-US" sz="1300" dirty="0">
                <a:latin typeface="Calibri" panose="020F0502020204030204" pitchFamily="34" charset="0"/>
                <a:cs typeface="Calibri" panose="020F0502020204030204" pitchFamily="34" charset="0"/>
              </a:rPr>
            </a:br>
            <a:endParaRPr lang="en-US" sz="1300" dirty="0">
              <a:latin typeface="Calibri" panose="020F0502020204030204" pitchFamily="34" charset="0"/>
              <a:cs typeface="Calibri" panose="020F0502020204030204" pitchFamily="34" charset="0"/>
            </a:endParaRPr>
          </a:p>
        </p:txBody>
      </p:sp>
      <p:sp>
        <p:nvSpPr>
          <p:cNvPr id="29" name="Right Arrow 28">
            <a:extLst>
              <a:ext uri="{FF2B5EF4-FFF2-40B4-BE49-F238E27FC236}">
                <a16:creationId xmlns:a16="http://schemas.microsoft.com/office/drawing/2014/main" id="{F1F6090A-8C97-47D2-3024-61AD3511564D}"/>
              </a:ext>
            </a:extLst>
          </p:cNvPr>
          <p:cNvSpPr/>
          <p:nvPr/>
        </p:nvSpPr>
        <p:spPr>
          <a:xfrm>
            <a:off x="5491651" y="4060810"/>
            <a:ext cx="426941" cy="189081"/>
          </a:xfrm>
          <a:prstGeom prst="rightArrow">
            <a:avLst>
              <a:gd name="adj1" fmla="val 50000"/>
              <a:gd name="adj2" fmla="val 84141"/>
            </a:avLst>
          </a:prstGeom>
          <a:ln w="25400">
            <a:solidFill>
              <a:schemeClr val="tx1"/>
            </a:solidFill>
            <a:tailEnd type="arrow"/>
          </a:ln>
        </p:spPr>
        <p:txBody>
          <a:bodyPr rtlCol="0" anchor="ctr"/>
          <a:lstStyle/>
          <a:p>
            <a:pPr algn="ctr"/>
            <a:endParaRPr lang="en-US"/>
          </a:p>
        </p:txBody>
      </p:sp>
      <p:sp>
        <p:nvSpPr>
          <p:cNvPr id="31" name="TextBox 30">
            <a:extLst>
              <a:ext uri="{FF2B5EF4-FFF2-40B4-BE49-F238E27FC236}">
                <a16:creationId xmlns:a16="http://schemas.microsoft.com/office/drawing/2014/main" id="{6D0C9101-B0E7-913C-C24B-74BEE55571F7}"/>
              </a:ext>
            </a:extLst>
          </p:cNvPr>
          <p:cNvSpPr txBox="1"/>
          <p:nvPr/>
        </p:nvSpPr>
        <p:spPr>
          <a:xfrm>
            <a:off x="6009039" y="3801766"/>
            <a:ext cx="2838847" cy="692497"/>
          </a:xfrm>
          <a:prstGeom prst="rect">
            <a:avLst/>
          </a:prstGeom>
          <a:noFill/>
          <a:ln w="19050">
            <a:solidFill>
              <a:srgbClr val="C00000"/>
            </a:solidFill>
          </a:ln>
        </p:spPr>
        <p:txBody>
          <a:bodyPr wrap="square">
            <a:spAutoFit/>
          </a:bodyPr>
          <a:lstStyle/>
          <a:p>
            <a:pPr marL="85724">
              <a:lnSpc>
                <a:spcPct val="100000"/>
              </a:lnSpc>
              <a:spcBef>
                <a:spcPts val="0"/>
              </a:spcBef>
              <a:spcAft>
                <a:spcPts val="0"/>
              </a:spcAft>
              <a:buSzPts val="1800"/>
            </a:pPr>
            <a:r>
              <a:rPr lang="en-US" sz="1300" dirty="0">
                <a:latin typeface="Calibri" panose="020F0502020204030204" pitchFamily="34" charset="0"/>
                <a:cs typeface="Calibri" panose="020F0502020204030204" pitchFamily="34" charset="0"/>
              </a:rPr>
              <a:t>“Lookalike Audience” to increase share of Non-Solid dwellings in the sample</a:t>
            </a:r>
          </a:p>
        </p:txBody>
      </p:sp>
      <p:sp>
        <p:nvSpPr>
          <p:cNvPr id="32" name="TextBox 31">
            <a:extLst>
              <a:ext uri="{FF2B5EF4-FFF2-40B4-BE49-F238E27FC236}">
                <a16:creationId xmlns:a16="http://schemas.microsoft.com/office/drawing/2014/main" id="{CC50CB1A-FB68-B31E-0E6D-1FF1E38D6383}"/>
              </a:ext>
            </a:extLst>
          </p:cNvPr>
          <p:cNvSpPr txBox="1"/>
          <p:nvPr/>
        </p:nvSpPr>
        <p:spPr>
          <a:xfrm>
            <a:off x="1874215" y="2926612"/>
            <a:ext cx="1984304" cy="692497"/>
          </a:xfrm>
          <a:prstGeom prst="rect">
            <a:avLst/>
          </a:prstGeom>
          <a:noFill/>
        </p:spPr>
        <p:txBody>
          <a:bodyPr wrap="square" rtlCol="0">
            <a:spAutoFit/>
          </a:bodyPr>
          <a:lstStyle/>
          <a:p>
            <a:pPr algn="ctr">
              <a:spcBef>
                <a:spcPts val="900"/>
              </a:spcBef>
            </a:pPr>
            <a:r>
              <a:rPr lang="en-US" sz="1300" b="1" dirty="0">
                <a:latin typeface="Calibri" panose="020F0502020204030204" pitchFamily="34" charset="0"/>
                <a:cs typeface="Calibri" panose="020F0502020204030204" pitchFamily="34" charset="0"/>
              </a:rPr>
              <a:t>have 2X malaria incidence </a:t>
            </a:r>
            <a:r>
              <a:rPr lang="en-US" sz="1300" dirty="0">
                <a:latin typeface="Calibri" panose="020F0502020204030204" pitchFamily="34" charset="0"/>
                <a:cs typeface="Calibri" panose="020F0502020204030204" pitchFamily="34" charset="0"/>
              </a:rPr>
              <a:t>and are </a:t>
            </a:r>
            <a:r>
              <a:rPr lang="en-US" sz="1300" b="1" dirty="0">
                <a:latin typeface="Calibri" panose="020F0502020204030204" pitchFamily="34" charset="0"/>
                <a:cs typeface="Calibri" panose="020F0502020204030204" pitchFamily="34" charset="0"/>
              </a:rPr>
              <a:t>less represented on FB </a:t>
            </a:r>
            <a:r>
              <a:rPr lang="en-US" sz="1300" dirty="0">
                <a:latin typeface="Calibri" panose="020F0502020204030204" pitchFamily="34" charset="0"/>
                <a:cs typeface="Calibri" panose="020F0502020204030204" pitchFamily="34" charset="0"/>
              </a:rPr>
              <a:t>compared to </a:t>
            </a:r>
          </a:p>
        </p:txBody>
      </p:sp>
    </p:spTree>
    <p:extLst>
      <p:ext uri="{BB962C8B-B14F-4D97-AF65-F5344CB8AC3E}">
        <p14:creationId xmlns:p14="http://schemas.microsoft.com/office/powerpoint/2010/main" val="210763037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13" end="1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9" grpId="0" animBg="1"/>
      <p:bldP spid="31" grpId="0" animBg="1"/>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B41390-0534-2279-99B9-D1D02C1E77A7}"/>
              </a:ext>
            </a:extLst>
          </p:cNvPr>
          <p:cNvSpPr>
            <a:spLocks noGrp="1"/>
          </p:cNvSpPr>
          <p:nvPr>
            <p:ph type="sldNum" sz="quarter" idx="10"/>
          </p:nvPr>
        </p:nvSpPr>
        <p:spPr/>
        <p:txBody>
          <a:bodyPr/>
          <a:lstStyle/>
          <a:p>
            <a:fld id="{1C6EBB7F-3BCE-334A-90C7-B731B5EF6141}" type="slidenum">
              <a:rPr lang="en-US" smtClean="0">
                <a:solidFill>
                  <a:srgbClr val="000000"/>
                </a:solidFill>
              </a:rPr>
              <a:pPr/>
              <a:t>12</a:t>
            </a:fld>
            <a:endParaRPr lang="en-US">
              <a:solidFill>
                <a:srgbClr val="000000"/>
              </a:solidFill>
            </a:endParaRPr>
          </a:p>
        </p:txBody>
      </p:sp>
      <p:sp>
        <p:nvSpPr>
          <p:cNvPr id="5" name="Title 1">
            <a:extLst>
              <a:ext uri="{FF2B5EF4-FFF2-40B4-BE49-F238E27FC236}">
                <a16:creationId xmlns:a16="http://schemas.microsoft.com/office/drawing/2014/main" id="{4A54E03C-8E71-19A5-DE76-4CD0924B35E8}"/>
              </a:ext>
            </a:extLst>
          </p:cNvPr>
          <p:cNvSpPr>
            <a:spLocks noGrp="1"/>
          </p:cNvSpPr>
          <p:nvPr>
            <p:ph type="title"/>
          </p:nvPr>
        </p:nvSpPr>
        <p:spPr>
          <a:xfrm>
            <a:off x="423586" y="0"/>
            <a:ext cx="6457950" cy="678145"/>
          </a:xfrm>
        </p:spPr>
        <p:txBody>
          <a:bodyPr/>
          <a:lstStyle/>
          <a:p>
            <a:r>
              <a:rPr lang="en-US" dirty="0"/>
              <a:t>Study 1: Why stratified sampling is important?</a:t>
            </a:r>
          </a:p>
        </p:txBody>
      </p:sp>
      <p:pic>
        <p:nvPicPr>
          <p:cNvPr id="7" name="Picture 6" descr="Chart, line chart&#10;&#10;Description automatically generated">
            <a:extLst>
              <a:ext uri="{FF2B5EF4-FFF2-40B4-BE49-F238E27FC236}">
                <a16:creationId xmlns:a16="http://schemas.microsoft.com/office/drawing/2014/main" id="{F9806F5E-C6C7-1B4F-88EF-919F196194AB}"/>
              </a:ext>
            </a:extLst>
          </p:cNvPr>
          <p:cNvPicPr>
            <a:picLocks noChangeAspect="1"/>
          </p:cNvPicPr>
          <p:nvPr/>
        </p:nvPicPr>
        <p:blipFill rotWithShape="1">
          <a:blip r:embed="rId3"/>
          <a:srcRect b="6129"/>
          <a:stretch/>
        </p:blipFill>
        <p:spPr>
          <a:xfrm>
            <a:off x="0" y="1089280"/>
            <a:ext cx="9144000" cy="2985179"/>
          </a:xfrm>
          <a:prstGeom prst="rect">
            <a:avLst/>
          </a:prstGeom>
        </p:spPr>
      </p:pic>
      <p:sp>
        <p:nvSpPr>
          <p:cNvPr id="8" name="TextBox 7">
            <a:extLst>
              <a:ext uri="{FF2B5EF4-FFF2-40B4-BE49-F238E27FC236}">
                <a16:creationId xmlns:a16="http://schemas.microsoft.com/office/drawing/2014/main" id="{8BA6A403-4679-1D49-D5A5-74603FA8208F}"/>
              </a:ext>
            </a:extLst>
          </p:cNvPr>
          <p:cNvSpPr txBox="1"/>
          <p:nvPr/>
        </p:nvSpPr>
        <p:spPr>
          <a:xfrm>
            <a:off x="1923495" y="4040414"/>
            <a:ext cx="5297010" cy="292388"/>
          </a:xfrm>
          <a:prstGeom prst="rect">
            <a:avLst/>
          </a:prstGeom>
          <a:noFill/>
        </p:spPr>
        <p:txBody>
          <a:bodyPr wrap="square" rtlCol="0">
            <a:spAutoFit/>
          </a:bodyPr>
          <a:lstStyle/>
          <a:p>
            <a:pPr algn="ctr">
              <a:spcBef>
                <a:spcPts val="900"/>
              </a:spcBef>
            </a:pPr>
            <a:r>
              <a:rPr lang="en-US" sz="1300" dirty="0">
                <a:latin typeface="Calibri" panose="020F0502020204030204" pitchFamily="34" charset="0"/>
                <a:cs typeface="Calibri" panose="020F0502020204030204" pitchFamily="34" charset="0"/>
              </a:rPr>
              <a:t>Proportion of respondents living in Non-Solid dwellings</a:t>
            </a:r>
          </a:p>
        </p:txBody>
      </p:sp>
    </p:spTree>
    <p:extLst>
      <p:ext uri="{BB962C8B-B14F-4D97-AF65-F5344CB8AC3E}">
        <p14:creationId xmlns:p14="http://schemas.microsoft.com/office/powerpoint/2010/main" val="4150602169"/>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B41390-0534-2279-99B9-D1D02C1E77A7}"/>
              </a:ext>
            </a:extLst>
          </p:cNvPr>
          <p:cNvSpPr>
            <a:spLocks noGrp="1"/>
          </p:cNvSpPr>
          <p:nvPr>
            <p:ph type="sldNum" sz="quarter" idx="10"/>
          </p:nvPr>
        </p:nvSpPr>
        <p:spPr/>
        <p:txBody>
          <a:bodyPr/>
          <a:lstStyle/>
          <a:p>
            <a:fld id="{1C6EBB7F-3BCE-334A-90C7-B731B5EF6141}" type="slidenum">
              <a:rPr lang="en-US" smtClean="0">
                <a:solidFill>
                  <a:srgbClr val="000000"/>
                </a:solidFill>
              </a:rPr>
              <a:pPr/>
              <a:t>13</a:t>
            </a:fld>
            <a:endParaRPr lang="en-US">
              <a:solidFill>
                <a:srgbClr val="000000"/>
              </a:solidFill>
            </a:endParaRPr>
          </a:p>
        </p:txBody>
      </p:sp>
      <p:sp>
        <p:nvSpPr>
          <p:cNvPr id="5" name="Title 1">
            <a:extLst>
              <a:ext uri="{FF2B5EF4-FFF2-40B4-BE49-F238E27FC236}">
                <a16:creationId xmlns:a16="http://schemas.microsoft.com/office/drawing/2014/main" id="{4A54E03C-8E71-19A5-DE76-4CD0924B35E8}"/>
              </a:ext>
            </a:extLst>
          </p:cNvPr>
          <p:cNvSpPr>
            <a:spLocks noGrp="1"/>
          </p:cNvSpPr>
          <p:nvPr>
            <p:ph type="title"/>
          </p:nvPr>
        </p:nvSpPr>
        <p:spPr>
          <a:xfrm>
            <a:off x="423586" y="0"/>
            <a:ext cx="6457950" cy="678145"/>
          </a:xfrm>
        </p:spPr>
        <p:txBody>
          <a:bodyPr/>
          <a:lstStyle/>
          <a:p>
            <a:r>
              <a:rPr lang="en-US" dirty="0"/>
              <a:t>Study 1: Preventative behaviors (during campaign)</a:t>
            </a:r>
          </a:p>
        </p:txBody>
      </p:sp>
      <p:sp>
        <p:nvSpPr>
          <p:cNvPr id="2" name="Content Placeholder 2">
            <a:extLst>
              <a:ext uri="{FF2B5EF4-FFF2-40B4-BE49-F238E27FC236}">
                <a16:creationId xmlns:a16="http://schemas.microsoft.com/office/drawing/2014/main" id="{1B1CD1C9-67DD-3BA5-665B-E741E8002011}"/>
              </a:ext>
            </a:extLst>
          </p:cNvPr>
          <p:cNvSpPr>
            <a:spLocks noGrp="1"/>
          </p:cNvSpPr>
          <p:nvPr>
            <p:ph idx="1"/>
          </p:nvPr>
        </p:nvSpPr>
        <p:spPr>
          <a:xfrm>
            <a:off x="1" y="824551"/>
            <a:ext cx="9064490" cy="3706065"/>
          </a:xfrm>
        </p:spPr>
        <p:txBody>
          <a:bodyPr/>
          <a:lstStyle/>
          <a:p>
            <a:pPr marL="371474" indent="-285750">
              <a:lnSpc>
                <a:spcPct val="100000"/>
              </a:lnSpc>
              <a:spcBef>
                <a:spcPts val="600"/>
              </a:spcBef>
              <a:spcAft>
                <a:spcPts val="0"/>
              </a:spcAft>
              <a:buSzPts val="1800"/>
            </a:pPr>
            <a:r>
              <a:rPr lang="en-US" sz="1600" dirty="0">
                <a:ea typeface="Calibri" panose="020F0502020204030204" pitchFamily="34" charset="0"/>
              </a:rPr>
              <a:t>DV: Self-reported bed net use </a:t>
            </a:r>
            <a:r>
              <a:rPr lang="en-US" sz="1600" b="1" i="1" dirty="0">
                <a:ea typeface="Calibri" panose="020F0502020204030204" pitchFamily="34" charset="0"/>
              </a:rPr>
              <a:t>among bed net owners </a:t>
            </a:r>
            <a:r>
              <a:rPr lang="en-US" sz="1600" i="1" dirty="0">
                <a:ea typeface="Calibri" panose="020F0502020204030204" pitchFamily="34" charset="0"/>
              </a:rPr>
              <a:t>(76% of sample)</a:t>
            </a:r>
            <a:endParaRPr lang="en-US" sz="1600" dirty="0">
              <a:ea typeface="Calibri" panose="020F0502020204030204" pitchFamily="34" charset="0"/>
            </a:endParaRPr>
          </a:p>
          <a:p>
            <a:pPr marL="553626" lvl="1" indent="-257168">
              <a:lnSpc>
                <a:spcPct val="100000"/>
              </a:lnSpc>
              <a:spcBef>
                <a:spcPts val="0"/>
              </a:spcBef>
              <a:spcAft>
                <a:spcPts val="0"/>
              </a:spcAft>
              <a:buSzPts val="1800"/>
            </a:pPr>
            <a:endParaRPr lang="en-US" sz="1300" dirty="0">
              <a:ea typeface="Calibri" panose="020F0502020204030204" pitchFamily="34" charset="0"/>
            </a:endParaRPr>
          </a:p>
        </p:txBody>
      </p:sp>
      <p:graphicFrame>
        <p:nvGraphicFramePr>
          <p:cNvPr id="7" name="Chart 6">
            <a:extLst>
              <a:ext uri="{FF2B5EF4-FFF2-40B4-BE49-F238E27FC236}">
                <a16:creationId xmlns:a16="http://schemas.microsoft.com/office/drawing/2014/main" id="{E37A1C4A-D80A-E8C2-C3AF-5DF63A1406BB}"/>
              </a:ext>
            </a:extLst>
          </p:cNvPr>
          <p:cNvGraphicFramePr/>
          <p:nvPr>
            <p:extLst>
              <p:ext uri="{D42A27DB-BD31-4B8C-83A1-F6EECF244321}">
                <p14:modId xmlns:p14="http://schemas.microsoft.com/office/powerpoint/2010/main" val="2312266296"/>
              </p:ext>
            </p:extLst>
          </p:nvPr>
        </p:nvGraphicFramePr>
        <p:xfrm>
          <a:off x="466891" y="1251737"/>
          <a:ext cx="3587126" cy="32955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4BD54ED9-5102-1C95-A614-C7945DA4577D}"/>
              </a:ext>
            </a:extLst>
          </p:cNvPr>
          <p:cNvGraphicFramePr/>
          <p:nvPr>
            <p:extLst>
              <p:ext uri="{D42A27DB-BD31-4B8C-83A1-F6EECF244321}">
                <p14:modId xmlns:p14="http://schemas.microsoft.com/office/powerpoint/2010/main" val="1320716369"/>
              </p:ext>
            </p:extLst>
          </p:nvPr>
        </p:nvGraphicFramePr>
        <p:xfrm>
          <a:off x="4878770" y="1251737"/>
          <a:ext cx="3587126" cy="3295578"/>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a:extLst>
              <a:ext uri="{FF2B5EF4-FFF2-40B4-BE49-F238E27FC236}">
                <a16:creationId xmlns:a16="http://schemas.microsoft.com/office/drawing/2014/main" id="{FA3B1674-6B5E-ED03-592C-42A12BCB666C}"/>
              </a:ext>
            </a:extLst>
          </p:cNvPr>
          <p:cNvSpPr/>
          <p:nvPr/>
        </p:nvSpPr>
        <p:spPr>
          <a:xfrm>
            <a:off x="1986558" y="1645951"/>
            <a:ext cx="1981784" cy="2247222"/>
          </a:xfrm>
          <a:prstGeom prst="rect">
            <a:avLst/>
          </a:prstGeom>
          <a:solidFill>
            <a:srgbClr val="FFFFFF"/>
          </a:solidFill>
          <a:ln w="25400">
            <a:noFill/>
            <a:tailEnd type="arrow"/>
          </a:ln>
        </p:spPr>
        <p:txBody>
          <a:bodyPr rtlCol="0" anchor="ctr"/>
          <a:lstStyle/>
          <a:p>
            <a:pPr algn="ctr"/>
            <a:endParaRPr lang="en-US"/>
          </a:p>
        </p:txBody>
      </p:sp>
      <p:sp>
        <p:nvSpPr>
          <p:cNvPr id="12" name="Rectangle 11">
            <a:extLst>
              <a:ext uri="{FF2B5EF4-FFF2-40B4-BE49-F238E27FC236}">
                <a16:creationId xmlns:a16="http://schemas.microsoft.com/office/drawing/2014/main" id="{16D40DBD-8DA0-CA7B-A02A-06CB10FFAED0}"/>
              </a:ext>
            </a:extLst>
          </p:cNvPr>
          <p:cNvSpPr/>
          <p:nvPr/>
        </p:nvSpPr>
        <p:spPr>
          <a:xfrm>
            <a:off x="6454168" y="1627663"/>
            <a:ext cx="1894303" cy="2265510"/>
          </a:xfrm>
          <a:prstGeom prst="rect">
            <a:avLst/>
          </a:prstGeom>
          <a:solidFill>
            <a:srgbClr val="FFFFFF"/>
          </a:solidFill>
          <a:ln w="25400">
            <a:noFill/>
            <a:tailEnd type="arrow"/>
          </a:ln>
        </p:spPr>
        <p:txBody>
          <a:bodyPr rtlCol="0" anchor="ctr"/>
          <a:lstStyle/>
          <a:p>
            <a:pPr algn="ctr"/>
            <a:endParaRPr lang="en-US"/>
          </a:p>
        </p:txBody>
      </p:sp>
      <p:sp>
        <p:nvSpPr>
          <p:cNvPr id="14" name="TextBox 13">
            <a:extLst>
              <a:ext uri="{FF2B5EF4-FFF2-40B4-BE49-F238E27FC236}">
                <a16:creationId xmlns:a16="http://schemas.microsoft.com/office/drawing/2014/main" id="{42B6C04F-4BDC-A30D-8A3B-4658B126D2EB}"/>
              </a:ext>
            </a:extLst>
          </p:cNvPr>
          <p:cNvSpPr txBox="1"/>
          <p:nvPr/>
        </p:nvSpPr>
        <p:spPr>
          <a:xfrm>
            <a:off x="7495036" y="1621461"/>
            <a:ext cx="778870" cy="461665"/>
          </a:xfrm>
          <a:prstGeom prst="rect">
            <a:avLst/>
          </a:prstGeom>
          <a:noFill/>
          <a:ln>
            <a:noFill/>
          </a:ln>
        </p:spPr>
        <p:txBody>
          <a:bodyPr wrap="square" rtlCol="0">
            <a:spAutoFit/>
          </a:bodyPr>
          <a:lstStyle/>
          <a:p>
            <a:pPr algn="ctr">
              <a:buNone/>
            </a:pPr>
            <a:r>
              <a:rPr lang="en-US" sz="1200" b="1" i="0" dirty="0">
                <a:latin typeface="Calibri"/>
                <a:cs typeface="Calibri"/>
              </a:rPr>
              <a:t>+10.5% </a:t>
            </a:r>
            <a:br>
              <a:rPr lang="en-US" sz="1200" b="1" i="0" dirty="0">
                <a:latin typeface="Calibri"/>
                <a:cs typeface="Calibri"/>
              </a:rPr>
            </a:br>
            <a:r>
              <a:rPr lang="en-US" sz="1200" i="1" dirty="0">
                <a:latin typeface="Calibri"/>
                <a:cs typeface="Calibri"/>
              </a:rPr>
              <a:t>(p&lt;</a:t>
            </a:r>
            <a:r>
              <a:rPr lang="en-US" sz="1050" i="1" dirty="0">
                <a:latin typeface="Calibri"/>
                <a:cs typeface="Calibri"/>
              </a:rPr>
              <a:t>0.01</a:t>
            </a:r>
            <a:r>
              <a:rPr lang="en-US" sz="1200" i="1" dirty="0">
                <a:latin typeface="Calibri"/>
                <a:cs typeface="Calibri"/>
              </a:rPr>
              <a:t>)</a:t>
            </a:r>
          </a:p>
        </p:txBody>
      </p:sp>
      <p:sp>
        <p:nvSpPr>
          <p:cNvPr id="15" name="TextBox 14">
            <a:extLst>
              <a:ext uri="{FF2B5EF4-FFF2-40B4-BE49-F238E27FC236}">
                <a16:creationId xmlns:a16="http://schemas.microsoft.com/office/drawing/2014/main" id="{E9D8DA8E-F79C-D184-D9A8-B457BC84C038}"/>
              </a:ext>
            </a:extLst>
          </p:cNvPr>
          <p:cNvSpPr txBox="1"/>
          <p:nvPr/>
        </p:nvSpPr>
        <p:spPr>
          <a:xfrm>
            <a:off x="3058715" y="1627663"/>
            <a:ext cx="778869" cy="461665"/>
          </a:xfrm>
          <a:prstGeom prst="rect">
            <a:avLst/>
          </a:prstGeom>
          <a:noFill/>
          <a:ln>
            <a:noFill/>
          </a:ln>
        </p:spPr>
        <p:txBody>
          <a:bodyPr wrap="square" rtlCol="0">
            <a:spAutoFit/>
          </a:bodyPr>
          <a:lstStyle/>
          <a:p>
            <a:pPr algn="ctr">
              <a:buNone/>
            </a:pPr>
            <a:r>
              <a:rPr lang="en-US" sz="1200" b="1" i="0" dirty="0">
                <a:latin typeface="Calibri"/>
                <a:cs typeface="Calibri"/>
              </a:rPr>
              <a:t>+8.5% </a:t>
            </a:r>
            <a:br>
              <a:rPr lang="en-US" sz="1200" b="1" i="0" dirty="0">
                <a:latin typeface="Calibri"/>
                <a:cs typeface="Calibri"/>
              </a:rPr>
            </a:br>
            <a:r>
              <a:rPr lang="en-US" sz="1200" i="1" dirty="0">
                <a:latin typeface="Calibri"/>
                <a:cs typeface="Calibri"/>
              </a:rPr>
              <a:t>(p&lt;</a:t>
            </a:r>
            <a:r>
              <a:rPr lang="en-US" sz="1050" i="1" dirty="0">
                <a:latin typeface="Calibri"/>
                <a:cs typeface="Calibri"/>
              </a:rPr>
              <a:t>0.05</a:t>
            </a:r>
            <a:r>
              <a:rPr lang="en-US" sz="1200" i="1" dirty="0">
                <a:latin typeface="Calibri"/>
                <a:cs typeface="Calibri"/>
              </a:rPr>
              <a:t>)</a:t>
            </a:r>
          </a:p>
        </p:txBody>
      </p:sp>
      <p:pic>
        <p:nvPicPr>
          <p:cNvPr id="17" name="Picture 16">
            <a:extLst>
              <a:ext uri="{FF2B5EF4-FFF2-40B4-BE49-F238E27FC236}">
                <a16:creationId xmlns:a16="http://schemas.microsoft.com/office/drawing/2014/main" id="{9D4056EC-DC24-2388-701B-245916535D0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212700" y="4132745"/>
            <a:ext cx="429773" cy="254995"/>
          </a:xfrm>
          <a:prstGeom prst="rect">
            <a:avLst/>
          </a:prstGeom>
        </p:spPr>
      </p:pic>
      <p:pic>
        <p:nvPicPr>
          <p:cNvPr id="18" name="Picture 17">
            <a:extLst>
              <a:ext uri="{FF2B5EF4-FFF2-40B4-BE49-F238E27FC236}">
                <a16:creationId xmlns:a16="http://schemas.microsoft.com/office/drawing/2014/main" id="{31B6C26D-53D1-A55F-83F0-11058B46625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172468" y="4157766"/>
            <a:ext cx="551365" cy="335081"/>
          </a:xfrm>
          <a:prstGeom prst="rect">
            <a:avLst/>
          </a:prstGeom>
        </p:spPr>
      </p:pic>
      <p:pic>
        <p:nvPicPr>
          <p:cNvPr id="19" name="Picture 18">
            <a:extLst>
              <a:ext uri="{FF2B5EF4-FFF2-40B4-BE49-F238E27FC236}">
                <a16:creationId xmlns:a16="http://schemas.microsoft.com/office/drawing/2014/main" id="{5760E30A-650B-CA8C-4F23-51B2FD5232A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29227" y="4129861"/>
            <a:ext cx="429773" cy="254995"/>
          </a:xfrm>
          <a:prstGeom prst="rect">
            <a:avLst/>
          </a:prstGeom>
        </p:spPr>
      </p:pic>
      <p:pic>
        <p:nvPicPr>
          <p:cNvPr id="20" name="Picture 19">
            <a:extLst>
              <a:ext uri="{FF2B5EF4-FFF2-40B4-BE49-F238E27FC236}">
                <a16:creationId xmlns:a16="http://schemas.microsoft.com/office/drawing/2014/main" id="{C99C9832-DB61-804A-E29C-02B962F568C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581500" y="4154882"/>
            <a:ext cx="551365" cy="335081"/>
          </a:xfrm>
          <a:prstGeom prst="rect">
            <a:avLst/>
          </a:prstGeom>
        </p:spPr>
      </p:pic>
      <p:sp>
        <p:nvSpPr>
          <p:cNvPr id="8" name="TextBox 7">
            <a:extLst>
              <a:ext uri="{FF2B5EF4-FFF2-40B4-BE49-F238E27FC236}">
                <a16:creationId xmlns:a16="http://schemas.microsoft.com/office/drawing/2014/main" id="{27809336-98B7-8F67-5413-49E4B772937C}"/>
              </a:ext>
            </a:extLst>
          </p:cNvPr>
          <p:cNvSpPr txBox="1"/>
          <p:nvPr/>
        </p:nvSpPr>
        <p:spPr>
          <a:xfrm>
            <a:off x="2063413" y="1628320"/>
            <a:ext cx="778869" cy="276999"/>
          </a:xfrm>
          <a:prstGeom prst="rect">
            <a:avLst/>
          </a:prstGeom>
          <a:noFill/>
          <a:ln>
            <a:noFill/>
          </a:ln>
        </p:spPr>
        <p:txBody>
          <a:bodyPr wrap="square" rtlCol="0">
            <a:spAutoFit/>
          </a:bodyPr>
          <a:lstStyle/>
          <a:p>
            <a:pPr algn="ctr">
              <a:buNone/>
            </a:pPr>
            <a:r>
              <a:rPr lang="en-US" sz="1200" i="1" dirty="0">
                <a:latin typeface="Calibri"/>
                <a:cs typeface="Calibri"/>
              </a:rPr>
              <a:t>NS</a:t>
            </a:r>
          </a:p>
        </p:txBody>
      </p:sp>
      <p:sp>
        <p:nvSpPr>
          <p:cNvPr id="21" name="TextBox 20">
            <a:extLst>
              <a:ext uri="{FF2B5EF4-FFF2-40B4-BE49-F238E27FC236}">
                <a16:creationId xmlns:a16="http://schemas.microsoft.com/office/drawing/2014/main" id="{1A275575-0861-E967-397F-3A84DA7417EA}"/>
              </a:ext>
            </a:extLst>
          </p:cNvPr>
          <p:cNvSpPr txBox="1"/>
          <p:nvPr/>
        </p:nvSpPr>
        <p:spPr>
          <a:xfrm>
            <a:off x="1059725" y="1627662"/>
            <a:ext cx="778869" cy="461665"/>
          </a:xfrm>
          <a:prstGeom prst="rect">
            <a:avLst/>
          </a:prstGeom>
          <a:noFill/>
          <a:ln>
            <a:noFill/>
          </a:ln>
        </p:spPr>
        <p:txBody>
          <a:bodyPr wrap="square" rtlCol="0">
            <a:spAutoFit/>
          </a:bodyPr>
          <a:lstStyle/>
          <a:p>
            <a:pPr algn="ctr">
              <a:buNone/>
            </a:pPr>
            <a:r>
              <a:rPr lang="en-US" sz="1200" i="0" dirty="0">
                <a:latin typeface="Calibri"/>
                <a:cs typeface="Calibri"/>
              </a:rPr>
              <a:t>+3.8% </a:t>
            </a:r>
            <a:br>
              <a:rPr lang="en-US" sz="1200" b="1" i="0" dirty="0">
                <a:latin typeface="Calibri"/>
                <a:cs typeface="Calibri"/>
              </a:rPr>
            </a:br>
            <a:r>
              <a:rPr lang="en-US" sz="1200" i="1" dirty="0">
                <a:latin typeface="Calibri"/>
                <a:cs typeface="Calibri"/>
              </a:rPr>
              <a:t>(p&lt;</a:t>
            </a:r>
            <a:r>
              <a:rPr lang="en-US" sz="1050" i="1" dirty="0">
                <a:latin typeface="Calibri"/>
                <a:cs typeface="Calibri"/>
              </a:rPr>
              <a:t>0.10</a:t>
            </a:r>
            <a:r>
              <a:rPr lang="en-US" sz="1200" i="1" dirty="0">
                <a:latin typeface="Calibri"/>
                <a:cs typeface="Calibri"/>
              </a:rPr>
              <a:t>)</a:t>
            </a:r>
          </a:p>
        </p:txBody>
      </p:sp>
      <p:sp>
        <p:nvSpPr>
          <p:cNvPr id="22" name="TextBox 21">
            <a:extLst>
              <a:ext uri="{FF2B5EF4-FFF2-40B4-BE49-F238E27FC236}">
                <a16:creationId xmlns:a16="http://schemas.microsoft.com/office/drawing/2014/main" id="{88947A5D-D4C4-CFEB-6292-4DD5EF7DEEF6}"/>
              </a:ext>
            </a:extLst>
          </p:cNvPr>
          <p:cNvSpPr txBox="1"/>
          <p:nvPr/>
        </p:nvSpPr>
        <p:spPr>
          <a:xfrm>
            <a:off x="6454168" y="1627662"/>
            <a:ext cx="778869" cy="276999"/>
          </a:xfrm>
          <a:prstGeom prst="rect">
            <a:avLst/>
          </a:prstGeom>
          <a:noFill/>
          <a:ln>
            <a:noFill/>
          </a:ln>
        </p:spPr>
        <p:txBody>
          <a:bodyPr wrap="square" rtlCol="0">
            <a:spAutoFit/>
          </a:bodyPr>
          <a:lstStyle/>
          <a:p>
            <a:pPr algn="ctr">
              <a:buNone/>
            </a:pPr>
            <a:r>
              <a:rPr lang="en-US" sz="1200" i="1" dirty="0">
                <a:latin typeface="Calibri"/>
                <a:cs typeface="Calibri"/>
              </a:rPr>
              <a:t>NS</a:t>
            </a:r>
          </a:p>
        </p:txBody>
      </p:sp>
      <p:sp>
        <p:nvSpPr>
          <p:cNvPr id="23" name="TextBox 22">
            <a:extLst>
              <a:ext uri="{FF2B5EF4-FFF2-40B4-BE49-F238E27FC236}">
                <a16:creationId xmlns:a16="http://schemas.microsoft.com/office/drawing/2014/main" id="{727CFA4F-377F-A629-3EC0-5AAD7A284B22}"/>
              </a:ext>
            </a:extLst>
          </p:cNvPr>
          <p:cNvSpPr txBox="1"/>
          <p:nvPr/>
        </p:nvSpPr>
        <p:spPr>
          <a:xfrm>
            <a:off x="5483308" y="1608872"/>
            <a:ext cx="778870" cy="461665"/>
          </a:xfrm>
          <a:prstGeom prst="rect">
            <a:avLst/>
          </a:prstGeom>
          <a:noFill/>
          <a:ln>
            <a:noFill/>
          </a:ln>
        </p:spPr>
        <p:txBody>
          <a:bodyPr wrap="square" rtlCol="0">
            <a:spAutoFit/>
          </a:bodyPr>
          <a:lstStyle/>
          <a:p>
            <a:pPr algn="ctr">
              <a:buNone/>
            </a:pPr>
            <a:r>
              <a:rPr lang="en-US" sz="1200" i="0" dirty="0">
                <a:latin typeface="Calibri"/>
                <a:cs typeface="Calibri"/>
              </a:rPr>
              <a:t>+3.3% </a:t>
            </a:r>
            <a:br>
              <a:rPr lang="en-US" sz="1200" b="1" i="0" dirty="0">
                <a:latin typeface="Calibri"/>
                <a:cs typeface="Calibri"/>
              </a:rPr>
            </a:br>
            <a:r>
              <a:rPr lang="en-US" sz="1200" i="1" dirty="0">
                <a:latin typeface="Calibri"/>
                <a:cs typeface="Calibri"/>
              </a:rPr>
              <a:t>(p&lt;</a:t>
            </a:r>
            <a:r>
              <a:rPr lang="en-US" sz="1050" i="1" dirty="0">
                <a:latin typeface="Calibri"/>
                <a:cs typeface="Calibri"/>
              </a:rPr>
              <a:t>0.10</a:t>
            </a:r>
            <a:r>
              <a:rPr lang="en-US" sz="1200" i="1" dirty="0">
                <a:latin typeface="Calibri"/>
                <a:cs typeface="Calibri"/>
              </a:rPr>
              <a:t>)</a:t>
            </a:r>
          </a:p>
        </p:txBody>
      </p:sp>
      <p:sp>
        <p:nvSpPr>
          <p:cNvPr id="16" name="TextBox 15">
            <a:extLst>
              <a:ext uri="{FF2B5EF4-FFF2-40B4-BE49-F238E27FC236}">
                <a16:creationId xmlns:a16="http://schemas.microsoft.com/office/drawing/2014/main" id="{BB9139E4-C629-21DB-E9E9-34398F8096AF}"/>
              </a:ext>
            </a:extLst>
          </p:cNvPr>
          <p:cNvSpPr txBox="1"/>
          <p:nvPr/>
        </p:nvSpPr>
        <p:spPr>
          <a:xfrm>
            <a:off x="485179" y="4602179"/>
            <a:ext cx="5339549" cy="261610"/>
          </a:xfrm>
          <a:prstGeom prst="rect">
            <a:avLst/>
          </a:prstGeom>
          <a:noFill/>
          <a:ln>
            <a:noFill/>
          </a:ln>
        </p:spPr>
        <p:txBody>
          <a:bodyPr wrap="square" rtlCol="0">
            <a:spAutoFit/>
          </a:bodyPr>
          <a:lstStyle/>
          <a:p>
            <a:pPr>
              <a:buNone/>
            </a:pPr>
            <a:r>
              <a:rPr lang="en-US" sz="1100" dirty="0">
                <a:solidFill>
                  <a:schemeClr val="tx1">
                    <a:lumMod val="75000"/>
                    <a:lumOff val="25000"/>
                  </a:schemeClr>
                </a:solidFill>
                <a:latin typeface="Calibri"/>
                <a:cs typeface="Calibri"/>
              </a:rPr>
              <a:t>n=3900 (overall), 1789 (solid), 2111 (non-solid/semi-solid)</a:t>
            </a:r>
            <a:endParaRPr lang="en-US" sz="1100" i="0" dirty="0">
              <a:solidFill>
                <a:schemeClr val="tx1">
                  <a:lumMod val="75000"/>
                  <a:lumOff val="25000"/>
                </a:schemeClr>
              </a:solidFill>
              <a:latin typeface="Calibri"/>
              <a:cs typeface="Calibri"/>
            </a:endParaRPr>
          </a:p>
        </p:txBody>
      </p:sp>
    </p:spTree>
    <p:extLst>
      <p:ext uri="{BB962C8B-B14F-4D97-AF65-F5344CB8AC3E}">
        <p14:creationId xmlns:p14="http://schemas.microsoft.com/office/powerpoint/2010/main" val="149565376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6" grpId="0" animBg="1"/>
      <p:bldP spid="12" grpId="0" animBg="1"/>
      <p:bldP spid="14" grpId="0"/>
      <p:bldP spid="15" grpId="0"/>
      <p:bldP spid="8" grpId="0"/>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table of numbers and a group of numbers&#10;&#10;Description automatically generated with medium confidence">
            <a:extLst>
              <a:ext uri="{FF2B5EF4-FFF2-40B4-BE49-F238E27FC236}">
                <a16:creationId xmlns:a16="http://schemas.microsoft.com/office/drawing/2014/main" id="{20D4B98A-6173-F718-2988-0BC4E4795172}"/>
              </a:ext>
            </a:extLst>
          </p:cNvPr>
          <p:cNvPicPr>
            <a:picLocks noChangeAspect="1"/>
          </p:cNvPicPr>
          <p:nvPr/>
        </p:nvPicPr>
        <p:blipFill rotWithShape="1">
          <a:blip r:embed="rId3"/>
          <a:srcRect t="234" b="1"/>
          <a:stretch/>
        </p:blipFill>
        <p:spPr>
          <a:xfrm>
            <a:off x="1188450" y="1575582"/>
            <a:ext cx="6392631" cy="3174612"/>
          </a:xfrm>
          <a:prstGeom prst="rect">
            <a:avLst/>
          </a:prstGeom>
        </p:spPr>
      </p:pic>
      <p:sp>
        <p:nvSpPr>
          <p:cNvPr id="4" name="Slide Number Placeholder 3">
            <a:extLst>
              <a:ext uri="{FF2B5EF4-FFF2-40B4-BE49-F238E27FC236}">
                <a16:creationId xmlns:a16="http://schemas.microsoft.com/office/drawing/2014/main" id="{94B41390-0534-2279-99B9-D1D02C1E77A7}"/>
              </a:ext>
            </a:extLst>
          </p:cNvPr>
          <p:cNvSpPr>
            <a:spLocks noGrp="1"/>
          </p:cNvSpPr>
          <p:nvPr>
            <p:ph type="sldNum" sz="quarter" idx="10"/>
          </p:nvPr>
        </p:nvSpPr>
        <p:spPr/>
        <p:txBody>
          <a:bodyPr/>
          <a:lstStyle/>
          <a:p>
            <a:fld id="{1C6EBB7F-3BCE-334A-90C7-B731B5EF6141}" type="slidenum">
              <a:rPr lang="en-US" smtClean="0">
                <a:solidFill>
                  <a:srgbClr val="000000"/>
                </a:solidFill>
              </a:rPr>
              <a:pPr/>
              <a:t>14</a:t>
            </a:fld>
            <a:endParaRPr lang="en-US">
              <a:solidFill>
                <a:srgbClr val="000000"/>
              </a:solidFill>
            </a:endParaRPr>
          </a:p>
        </p:txBody>
      </p:sp>
      <p:sp>
        <p:nvSpPr>
          <p:cNvPr id="23" name="Title 1">
            <a:extLst>
              <a:ext uri="{FF2B5EF4-FFF2-40B4-BE49-F238E27FC236}">
                <a16:creationId xmlns:a16="http://schemas.microsoft.com/office/drawing/2014/main" id="{6A63C982-8465-856D-0B98-D1458ECDB67D}"/>
              </a:ext>
            </a:extLst>
          </p:cNvPr>
          <p:cNvSpPr>
            <a:spLocks noGrp="1"/>
          </p:cNvSpPr>
          <p:nvPr>
            <p:ph type="title"/>
          </p:nvPr>
        </p:nvSpPr>
        <p:spPr>
          <a:xfrm>
            <a:off x="423586" y="0"/>
            <a:ext cx="6457950" cy="678145"/>
          </a:xfrm>
        </p:spPr>
        <p:txBody>
          <a:bodyPr/>
          <a:lstStyle/>
          <a:p>
            <a:r>
              <a:rPr lang="en-US" dirty="0"/>
              <a:t>Study 1: Response actions (during campaign)</a:t>
            </a:r>
          </a:p>
        </p:txBody>
      </p:sp>
      <p:sp>
        <p:nvSpPr>
          <p:cNvPr id="24" name="Content Placeholder 2">
            <a:extLst>
              <a:ext uri="{FF2B5EF4-FFF2-40B4-BE49-F238E27FC236}">
                <a16:creationId xmlns:a16="http://schemas.microsoft.com/office/drawing/2014/main" id="{5DD6F11B-3D37-B20E-DB30-80B0A1E26832}"/>
              </a:ext>
            </a:extLst>
          </p:cNvPr>
          <p:cNvSpPr>
            <a:spLocks noGrp="1"/>
          </p:cNvSpPr>
          <p:nvPr>
            <p:ph idx="1"/>
          </p:nvPr>
        </p:nvSpPr>
        <p:spPr>
          <a:xfrm>
            <a:off x="1" y="825127"/>
            <a:ext cx="9064490" cy="3706065"/>
          </a:xfrm>
        </p:spPr>
        <p:txBody>
          <a:bodyPr/>
          <a:lstStyle/>
          <a:p>
            <a:pPr marL="371474" indent="-285750">
              <a:lnSpc>
                <a:spcPct val="100000"/>
              </a:lnSpc>
              <a:spcBef>
                <a:spcPts val="600"/>
              </a:spcBef>
              <a:spcAft>
                <a:spcPts val="0"/>
              </a:spcAft>
              <a:buSzPts val="1800"/>
            </a:pPr>
            <a:r>
              <a:rPr lang="en-US" sz="1500" i="1" dirty="0">
                <a:ea typeface="Calibri" panose="020F0502020204030204" pitchFamily="34" charset="0"/>
              </a:rPr>
              <a:t>DV: Have you/someone in your family had a fever (100.4F / 38C or above) in the last two weeks?</a:t>
            </a:r>
          </a:p>
          <a:p>
            <a:pPr marL="371474" indent="-285750">
              <a:lnSpc>
                <a:spcPct val="100000"/>
              </a:lnSpc>
              <a:spcBef>
                <a:spcPts val="600"/>
              </a:spcBef>
              <a:spcAft>
                <a:spcPts val="0"/>
              </a:spcAft>
              <a:buSzPts val="1800"/>
            </a:pPr>
            <a:r>
              <a:rPr lang="en-US" sz="1500" dirty="0">
                <a:ea typeface="Calibri" panose="020F0502020204030204" pitchFamily="34" charset="0"/>
              </a:rPr>
              <a:t>If fever: </a:t>
            </a:r>
            <a:r>
              <a:rPr lang="en-US" sz="1500" i="1" dirty="0">
                <a:ea typeface="Calibri" panose="020F0502020204030204" pitchFamily="34" charset="0"/>
              </a:rPr>
              <a:t>Did you seek medical help within 24 hours?</a:t>
            </a:r>
            <a:endParaRPr lang="en-US" sz="1300" i="1" dirty="0">
              <a:ea typeface="Calibri" panose="020F0502020204030204" pitchFamily="34" charset="0"/>
            </a:endParaRPr>
          </a:p>
        </p:txBody>
      </p:sp>
      <p:sp>
        <p:nvSpPr>
          <p:cNvPr id="5" name="Rectangle 4">
            <a:extLst>
              <a:ext uri="{FF2B5EF4-FFF2-40B4-BE49-F238E27FC236}">
                <a16:creationId xmlns:a16="http://schemas.microsoft.com/office/drawing/2014/main" id="{59C12286-DB94-D9D9-3CE2-F4513CFADC37}"/>
              </a:ext>
            </a:extLst>
          </p:cNvPr>
          <p:cNvSpPr/>
          <p:nvPr/>
        </p:nvSpPr>
        <p:spPr>
          <a:xfrm>
            <a:off x="6766167" y="2124791"/>
            <a:ext cx="470413" cy="364701"/>
          </a:xfrm>
          <a:prstGeom prst="rect">
            <a:avLst/>
          </a:prstGeom>
          <a:ln w="25400">
            <a:solidFill>
              <a:srgbClr val="C00000"/>
            </a:solidFill>
            <a:tailEnd type="arrow"/>
          </a:ln>
        </p:spPr>
        <p:txBody>
          <a:bodyPr rtlCol="0" anchor="ctr"/>
          <a:lstStyle/>
          <a:p>
            <a:pPr algn="ctr"/>
            <a:endParaRPr lang="en-US"/>
          </a:p>
        </p:txBody>
      </p:sp>
      <p:sp>
        <p:nvSpPr>
          <p:cNvPr id="6" name="TextBox 5">
            <a:extLst>
              <a:ext uri="{FF2B5EF4-FFF2-40B4-BE49-F238E27FC236}">
                <a16:creationId xmlns:a16="http://schemas.microsoft.com/office/drawing/2014/main" id="{BE8EC82D-5346-A05A-4FB5-E35D90980836}"/>
              </a:ext>
            </a:extLst>
          </p:cNvPr>
          <p:cNvSpPr txBox="1"/>
          <p:nvPr/>
        </p:nvSpPr>
        <p:spPr>
          <a:xfrm>
            <a:off x="7507277" y="2163356"/>
            <a:ext cx="1262253" cy="276999"/>
          </a:xfrm>
          <a:prstGeom prst="rect">
            <a:avLst/>
          </a:prstGeom>
          <a:noFill/>
          <a:ln>
            <a:noFill/>
          </a:ln>
        </p:spPr>
        <p:txBody>
          <a:bodyPr wrap="square" rtlCol="0">
            <a:spAutoFit/>
          </a:bodyPr>
          <a:lstStyle/>
          <a:p>
            <a:pPr>
              <a:buNone/>
            </a:pPr>
            <a:r>
              <a:rPr lang="en-US" sz="1200" b="1" i="0" dirty="0">
                <a:latin typeface="Calibri"/>
                <a:cs typeface="Calibri"/>
              </a:rPr>
              <a:t>+10.4% </a:t>
            </a:r>
            <a:r>
              <a:rPr lang="en-US" sz="1200" i="1" dirty="0">
                <a:latin typeface="Calibri"/>
                <a:cs typeface="Calibri"/>
              </a:rPr>
              <a:t>(p&lt;</a:t>
            </a:r>
            <a:r>
              <a:rPr lang="en-US" sz="1050" i="1" dirty="0">
                <a:latin typeface="Calibri"/>
                <a:cs typeface="Calibri"/>
              </a:rPr>
              <a:t>0.05</a:t>
            </a:r>
            <a:r>
              <a:rPr lang="en-US" sz="1200" i="1" dirty="0">
                <a:latin typeface="Calibri"/>
                <a:cs typeface="Calibri"/>
              </a:rPr>
              <a:t>)</a:t>
            </a:r>
          </a:p>
        </p:txBody>
      </p:sp>
      <p:sp>
        <p:nvSpPr>
          <p:cNvPr id="7" name="Rectangle 6">
            <a:extLst>
              <a:ext uri="{FF2B5EF4-FFF2-40B4-BE49-F238E27FC236}">
                <a16:creationId xmlns:a16="http://schemas.microsoft.com/office/drawing/2014/main" id="{B6FA93D9-32B4-144F-2E6C-875EC29ED1D7}"/>
              </a:ext>
            </a:extLst>
          </p:cNvPr>
          <p:cNvSpPr/>
          <p:nvPr/>
        </p:nvSpPr>
        <p:spPr>
          <a:xfrm>
            <a:off x="5971236" y="2126196"/>
            <a:ext cx="470413" cy="628317"/>
          </a:xfrm>
          <a:prstGeom prst="rect">
            <a:avLst/>
          </a:prstGeom>
          <a:ln w="25400">
            <a:solidFill>
              <a:srgbClr val="C00000"/>
            </a:solidFill>
            <a:tailEnd type="arrow"/>
          </a:ln>
        </p:spPr>
        <p:txBody>
          <a:bodyPr rtlCol="0" anchor="ctr"/>
          <a:lstStyle/>
          <a:p>
            <a:pPr algn="ctr"/>
            <a:endParaRPr lang="en-US"/>
          </a:p>
        </p:txBody>
      </p:sp>
      <p:sp>
        <p:nvSpPr>
          <p:cNvPr id="10" name="Rectangle 9">
            <a:extLst>
              <a:ext uri="{FF2B5EF4-FFF2-40B4-BE49-F238E27FC236}">
                <a16:creationId xmlns:a16="http://schemas.microsoft.com/office/drawing/2014/main" id="{6522C7C2-541D-EE0E-E200-D96003A5B10D}"/>
              </a:ext>
            </a:extLst>
          </p:cNvPr>
          <p:cNvSpPr/>
          <p:nvPr/>
        </p:nvSpPr>
        <p:spPr>
          <a:xfrm>
            <a:off x="4910161" y="1626863"/>
            <a:ext cx="2670919" cy="2316157"/>
          </a:xfrm>
          <a:prstGeom prst="rect">
            <a:avLst/>
          </a:prstGeom>
          <a:solidFill>
            <a:srgbClr val="FFFFFF">
              <a:alpha val="94902"/>
            </a:srgbClr>
          </a:solidFill>
          <a:ln w="25400">
            <a:noFill/>
            <a:tailEnd type="arrow"/>
          </a:ln>
        </p:spPr>
        <p:txBody>
          <a:bodyPr rtlCol="0" anchor="ctr"/>
          <a:lstStyle/>
          <a:p>
            <a:pPr algn="ctr"/>
            <a:endParaRPr lang="en-US"/>
          </a:p>
        </p:txBody>
      </p:sp>
    </p:spTree>
    <p:extLst>
      <p:ext uri="{BB962C8B-B14F-4D97-AF65-F5344CB8AC3E}">
        <p14:creationId xmlns:p14="http://schemas.microsoft.com/office/powerpoint/2010/main" val="52920938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of numbers and symbols&#10;&#10;Description automatically generated">
            <a:extLst>
              <a:ext uri="{FF2B5EF4-FFF2-40B4-BE49-F238E27FC236}">
                <a16:creationId xmlns:a16="http://schemas.microsoft.com/office/drawing/2014/main" id="{43EEC3D8-DFF6-CA93-3FE3-7FE45942B182}"/>
              </a:ext>
            </a:extLst>
          </p:cNvPr>
          <p:cNvPicPr>
            <a:picLocks noChangeAspect="1"/>
          </p:cNvPicPr>
          <p:nvPr/>
        </p:nvPicPr>
        <p:blipFill rotWithShape="1">
          <a:blip r:embed="rId3"/>
          <a:srcRect t="437" b="1"/>
          <a:stretch/>
        </p:blipFill>
        <p:spPr>
          <a:xfrm>
            <a:off x="957096" y="1458022"/>
            <a:ext cx="6401454" cy="3086277"/>
          </a:xfrm>
          <a:prstGeom prst="rect">
            <a:avLst/>
          </a:prstGeom>
        </p:spPr>
      </p:pic>
      <p:sp>
        <p:nvSpPr>
          <p:cNvPr id="4" name="Slide Number Placeholder 3">
            <a:extLst>
              <a:ext uri="{FF2B5EF4-FFF2-40B4-BE49-F238E27FC236}">
                <a16:creationId xmlns:a16="http://schemas.microsoft.com/office/drawing/2014/main" id="{94B41390-0534-2279-99B9-D1D02C1E77A7}"/>
              </a:ext>
            </a:extLst>
          </p:cNvPr>
          <p:cNvSpPr>
            <a:spLocks noGrp="1"/>
          </p:cNvSpPr>
          <p:nvPr>
            <p:ph type="sldNum" sz="quarter" idx="10"/>
          </p:nvPr>
        </p:nvSpPr>
        <p:spPr/>
        <p:txBody>
          <a:bodyPr/>
          <a:lstStyle/>
          <a:p>
            <a:fld id="{1C6EBB7F-3BCE-334A-90C7-B731B5EF6141}" type="slidenum">
              <a:rPr lang="en-US" smtClean="0">
                <a:solidFill>
                  <a:srgbClr val="000000"/>
                </a:solidFill>
              </a:rPr>
              <a:pPr/>
              <a:t>15</a:t>
            </a:fld>
            <a:endParaRPr lang="en-US">
              <a:solidFill>
                <a:srgbClr val="000000"/>
              </a:solidFill>
            </a:endParaRPr>
          </a:p>
        </p:txBody>
      </p:sp>
      <p:sp>
        <p:nvSpPr>
          <p:cNvPr id="23" name="Title 1">
            <a:extLst>
              <a:ext uri="{FF2B5EF4-FFF2-40B4-BE49-F238E27FC236}">
                <a16:creationId xmlns:a16="http://schemas.microsoft.com/office/drawing/2014/main" id="{6A63C982-8465-856D-0B98-D1458ECDB67D}"/>
              </a:ext>
            </a:extLst>
          </p:cNvPr>
          <p:cNvSpPr>
            <a:spLocks noGrp="1"/>
          </p:cNvSpPr>
          <p:nvPr>
            <p:ph type="title"/>
          </p:nvPr>
        </p:nvSpPr>
        <p:spPr>
          <a:xfrm>
            <a:off x="423585" y="0"/>
            <a:ext cx="8519564" cy="678145"/>
          </a:xfrm>
        </p:spPr>
        <p:txBody>
          <a:bodyPr/>
          <a:lstStyle/>
          <a:p>
            <a:r>
              <a:rPr lang="en-US" sz="2300" dirty="0">
                <a:latin typeface="Calibri" panose="020F0502020204030204" pitchFamily="34" charset="0"/>
                <a:cs typeface="Calibri" panose="020F0502020204030204" pitchFamily="34" charset="0"/>
              </a:rPr>
              <a:t>Study 1: Self-reported malaria incidence (</a:t>
            </a:r>
            <a:r>
              <a:rPr lang="en-US" sz="2300" b="0" i="0" dirty="0">
                <a:effectLst/>
                <a:latin typeface="Calibri" panose="020F0502020204030204" pitchFamily="34" charset="0"/>
                <a:cs typeface="Calibri" panose="020F0502020204030204" pitchFamily="34" charset="0"/>
              </a:rPr>
              <a:t>1-4 months after campaign</a:t>
            </a:r>
            <a:r>
              <a:rPr lang="en-US" sz="2300" dirty="0">
                <a:latin typeface="Calibri" panose="020F0502020204030204" pitchFamily="34" charset="0"/>
                <a:cs typeface="Calibri" panose="020F0502020204030204" pitchFamily="34" charset="0"/>
              </a:rPr>
              <a:t>)</a:t>
            </a:r>
          </a:p>
        </p:txBody>
      </p:sp>
      <p:sp>
        <p:nvSpPr>
          <p:cNvPr id="24" name="Content Placeholder 2">
            <a:extLst>
              <a:ext uri="{FF2B5EF4-FFF2-40B4-BE49-F238E27FC236}">
                <a16:creationId xmlns:a16="http://schemas.microsoft.com/office/drawing/2014/main" id="{5DD6F11B-3D37-B20E-DB30-80B0A1E26832}"/>
              </a:ext>
            </a:extLst>
          </p:cNvPr>
          <p:cNvSpPr>
            <a:spLocks noGrp="1"/>
          </p:cNvSpPr>
          <p:nvPr>
            <p:ph idx="1"/>
          </p:nvPr>
        </p:nvSpPr>
        <p:spPr>
          <a:xfrm>
            <a:off x="1" y="825127"/>
            <a:ext cx="9064490" cy="3706065"/>
          </a:xfrm>
        </p:spPr>
        <p:txBody>
          <a:bodyPr/>
          <a:lstStyle/>
          <a:p>
            <a:pPr marL="371474" indent="-285750">
              <a:lnSpc>
                <a:spcPct val="100000"/>
              </a:lnSpc>
              <a:spcBef>
                <a:spcPts val="600"/>
              </a:spcBef>
              <a:spcAft>
                <a:spcPts val="0"/>
              </a:spcAft>
              <a:buSzPts val="1800"/>
            </a:pPr>
            <a:r>
              <a:rPr lang="en-US" sz="1500" i="1" dirty="0">
                <a:ea typeface="Calibri" panose="020F0502020204030204" pitchFamily="34" charset="0"/>
              </a:rPr>
              <a:t>DV: Have you/someone in your family had Malaria since last August?</a:t>
            </a:r>
            <a:endParaRPr lang="en-US" sz="1300" i="1" dirty="0">
              <a:ea typeface="Calibri" panose="020F0502020204030204" pitchFamily="34" charset="0"/>
            </a:endParaRPr>
          </a:p>
        </p:txBody>
      </p:sp>
      <p:sp>
        <p:nvSpPr>
          <p:cNvPr id="6" name="TextBox 5">
            <a:extLst>
              <a:ext uri="{FF2B5EF4-FFF2-40B4-BE49-F238E27FC236}">
                <a16:creationId xmlns:a16="http://schemas.microsoft.com/office/drawing/2014/main" id="{BE8EC82D-5346-A05A-4FB5-E35D90980836}"/>
              </a:ext>
            </a:extLst>
          </p:cNvPr>
          <p:cNvSpPr txBox="1"/>
          <p:nvPr/>
        </p:nvSpPr>
        <p:spPr>
          <a:xfrm>
            <a:off x="7662129" y="2062028"/>
            <a:ext cx="1158729" cy="830997"/>
          </a:xfrm>
          <a:prstGeom prst="rect">
            <a:avLst/>
          </a:prstGeom>
          <a:noFill/>
          <a:ln>
            <a:noFill/>
          </a:ln>
        </p:spPr>
        <p:txBody>
          <a:bodyPr wrap="square" rtlCol="0">
            <a:spAutoFit/>
          </a:bodyPr>
          <a:lstStyle/>
          <a:p>
            <a:pPr>
              <a:buNone/>
            </a:pPr>
            <a:r>
              <a:rPr lang="en-US" sz="1200" b="1" i="0" dirty="0">
                <a:latin typeface="Calibri"/>
                <a:cs typeface="Calibri"/>
              </a:rPr>
              <a:t>41-54% reduction in self-reported incidence</a:t>
            </a:r>
            <a:endParaRPr lang="en-US" sz="1200" i="1" dirty="0">
              <a:latin typeface="Calibri"/>
              <a:cs typeface="Calibri"/>
            </a:endParaRPr>
          </a:p>
        </p:txBody>
      </p:sp>
      <p:sp>
        <p:nvSpPr>
          <p:cNvPr id="5" name="Rectangle 4">
            <a:extLst>
              <a:ext uri="{FF2B5EF4-FFF2-40B4-BE49-F238E27FC236}">
                <a16:creationId xmlns:a16="http://schemas.microsoft.com/office/drawing/2014/main" id="{59C12286-DB94-D9D9-3CE2-F4513CFADC37}"/>
              </a:ext>
            </a:extLst>
          </p:cNvPr>
          <p:cNvSpPr/>
          <p:nvPr/>
        </p:nvSpPr>
        <p:spPr>
          <a:xfrm>
            <a:off x="3462952" y="2389400"/>
            <a:ext cx="1216896" cy="343230"/>
          </a:xfrm>
          <a:prstGeom prst="rect">
            <a:avLst/>
          </a:prstGeom>
          <a:ln w="25400">
            <a:solidFill>
              <a:srgbClr val="C00000"/>
            </a:solidFill>
            <a:tailEnd type="arrow"/>
          </a:ln>
        </p:spPr>
        <p:txBody>
          <a:bodyPr rtlCol="0" anchor="ctr"/>
          <a:lstStyle/>
          <a:p>
            <a:pPr algn="ctr"/>
            <a:endParaRPr lang="en-US"/>
          </a:p>
        </p:txBody>
      </p:sp>
      <p:sp>
        <p:nvSpPr>
          <p:cNvPr id="8" name="Rectangle 7">
            <a:extLst>
              <a:ext uri="{FF2B5EF4-FFF2-40B4-BE49-F238E27FC236}">
                <a16:creationId xmlns:a16="http://schemas.microsoft.com/office/drawing/2014/main" id="{6CBE62B7-EAE0-5F01-3B16-CE0B36EDB59F}"/>
              </a:ext>
            </a:extLst>
          </p:cNvPr>
          <p:cNvSpPr/>
          <p:nvPr/>
        </p:nvSpPr>
        <p:spPr>
          <a:xfrm>
            <a:off x="4767964" y="2062028"/>
            <a:ext cx="1380386" cy="343230"/>
          </a:xfrm>
          <a:prstGeom prst="rect">
            <a:avLst/>
          </a:prstGeom>
          <a:ln w="25400">
            <a:solidFill>
              <a:srgbClr val="C00000"/>
            </a:solidFill>
            <a:tailEnd type="arrow"/>
          </a:ln>
        </p:spPr>
        <p:txBody>
          <a:bodyPr rtlCol="0" anchor="ctr"/>
          <a:lstStyle/>
          <a:p>
            <a:pPr algn="ctr"/>
            <a:endParaRPr lang="en-US"/>
          </a:p>
        </p:txBody>
      </p:sp>
      <p:sp>
        <p:nvSpPr>
          <p:cNvPr id="9" name="Rectangle 8">
            <a:extLst>
              <a:ext uri="{FF2B5EF4-FFF2-40B4-BE49-F238E27FC236}">
                <a16:creationId xmlns:a16="http://schemas.microsoft.com/office/drawing/2014/main" id="{9C51879A-5732-7FB8-38C1-62ADBB388ED6}"/>
              </a:ext>
            </a:extLst>
          </p:cNvPr>
          <p:cNvSpPr/>
          <p:nvPr/>
        </p:nvSpPr>
        <p:spPr>
          <a:xfrm>
            <a:off x="4723454" y="1499012"/>
            <a:ext cx="2649631" cy="2543435"/>
          </a:xfrm>
          <a:prstGeom prst="rect">
            <a:avLst/>
          </a:prstGeom>
          <a:solidFill>
            <a:srgbClr val="FFFFFF">
              <a:alpha val="94902"/>
            </a:srgbClr>
          </a:solidFill>
          <a:ln w="25400">
            <a:noFill/>
            <a:tailEnd type="arrow"/>
          </a:ln>
        </p:spPr>
        <p:txBody>
          <a:bodyPr rtlCol="0" anchor="ctr"/>
          <a:lstStyle/>
          <a:p>
            <a:pPr algn="ctr"/>
            <a:endParaRPr lang="en-US"/>
          </a:p>
        </p:txBody>
      </p:sp>
      <p:sp>
        <p:nvSpPr>
          <p:cNvPr id="10" name="Rectangle 9">
            <a:extLst>
              <a:ext uri="{FF2B5EF4-FFF2-40B4-BE49-F238E27FC236}">
                <a16:creationId xmlns:a16="http://schemas.microsoft.com/office/drawing/2014/main" id="{BA015575-29A4-6F91-BEE3-D9A00DACBF6F}"/>
              </a:ext>
            </a:extLst>
          </p:cNvPr>
          <p:cNvSpPr/>
          <p:nvPr/>
        </p:nvSpPr>
        <p:spPr>
          <a:xfrm>
            <a:off x="4020598" y="1530927"/>
            <a:ext cx="129618" cy="117764"/>
          </a:xfrm>
          <a:prstGeom prst="rect">
            <a:avLst/>
          </a:prstGeom>
          <a:solidFill>
            <a:schemeClr val="bg1"/>
          </a:solidFill>
          <a:ln w="25400">
            <a:noFill/>
            <a:tailEnd type="arrow"/>
          </a:ln>
        </p:spPr>
        <p:txBody>
          <a:bodyPr rtlCol="0" anchor="ctr"/>
          <a:lstStyle/>
          <a:p>
            <a:pPr algn="ctr"/>
            <a:endParaRPr lang="en-US"/>
          </a:p>
        </p:txBody>
      </p:sp>
    </p:spTree>
    <p:extLst>
      <p:ext uri="{BB962C8B-B14F-4D97-AF65-F5344CB8AC3E}">
        <p14:creationId xmlns:p14="http://schemas.microsoft.com/office/powerpoint/2010/main" val="403455654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93B07-3275-8C9E-ACD5-8D42E3F4A496}"/>
              </a:ext>
            </a:extLst>
          </p:cNvPr>
          <p:cNvSpPr>
            <a:spLocks noGrp="1"/>
          </p:cNvSpPr>
          <p:nvPr>
            <p:ph type="title"/>
          </p:nvPr>
        </p:nvSpPr>
        <p:spPr>
          <a:xfrm>
            <a:off x="427860" y="13484"/>
            <a:ext cx="8610600" cy="657766"/>
          </a:xfrm>
        </p:spPr>
        <p:txBody>
          <a:bodyPr/>
          <a:lstStyle/>
          <a:p>
            <a:r>
              <a:rPr lang="en-US" dirty="0"/>
              <a:t>Recorded malaria incidence (monthly cases per subdistrict)</a:t>
            </a:r>
          </a:p>
        </p:txBody>
      </p:sp>
      <p:sp>
        <p:nvSpPr>
          <p:cNvPr id="4" name="Slide Number Placeholder 3">
            <a:extLst>
              <a:ext uri="{FF2B5EF4-FFF2-40B4-BE49-F238E27FC236}">
                <a16:creationId xmlns:a16="http://schemas.microsoft.com/office/drawing/2014/main" id="{2031FAAC-6ED3-E7BE-BCC0-5F66832E988B}"/>
              </a:ext>
            </a:extLst>
          </p:cNvPr>
          <p:cNvSpPr>
            <a:spLocks noGrp="1"/>
          </p:cNvSpPr>
          <p:nvPr>
            <p:ph type="sldNum" sz="quarter" idx="10"/>
          </p:nvPr>
        </p:nvSpPr>
        <p:spPr/>
        <p:txBody>
          <a:bodyPr/>
          <a:lstStyle/>
          <a:p>
            <a:fld id="{1C6EBB7F-3BCE-334A-90C7-B731B5EF6141}" type="slidenum">
              <a:rPr lang="en-US" smtClean="0">
                <a:solidFill>
                  <a:srgbClr val="000000"/>
                </a:solidFill>
              </a:rPr>
              <a:pPr/>
              <a:t>16</a:t>
            </a:fld>
            <a:endParaRPr lang="en-US">
              <a:solidFill>
                <a:srgbClr val="000000"/>
              </a:solidFill>
            </a:endParaRPr>
          </a:p>
        </p:txBody>
      </p:sp>
      <p:sp>
        <p:nvSpPr>
          <p:cNvPr id="15" name="Content Placeholder 2">
            <a:extLst>
              <a:ext uri="{FF2B5EF4-FFF2-40B4-BE49-F238E27FC236}">
                <a16:creationId xmlns:a16="http://schemas.microsoft.com/office/drawing/2014/main" id="{BCD75B2C-8E22-84AA-0559-EBF62305B656}"/>
              </a:ext>
            </a:extLst>
          </p:cNvPr>
          <p:cNvSpPr txBox="1">
            <a:spLocks/>
          </p:cNvSpPr>
          <p:nvPr/>
        </p:nvSpPr>
        <p:spPr bwMode="auto">
          <a:xfrm>
            <a:off x="201706" y="786765"/>
            <a:ext cx="8942294" cy="589056"/>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170256" indent="-170256" algn="l" rtl="0" eaLnBrk="0" fontAlgn="base" hangingPunct="0">
              <a:lnSpc>
                <a:spcPts val="1847"/>
              </a:lnSpc>
              <a:spcBef>
                <a:spcPts val="900"/>
              </a:spcBef>
              <a:spcAft>
                <a:spcPct val="0"/>
              </a:spcAft>
              <a:buSzPct val="100000"/>
              <a:buFont typeface="Wingdings" charset="2"/>
              <a:buChar char="§"/>
              <a:defRPr sz="2100">
                <a:solidFill>
                  <a:schemeClr val="tx1"/>
                </a:solidFill>
                <a:latin typeface="Calibri"/>
                <a:ea typeface="ＭＳ Ｐゴシック" charset="0"/>
                <a:cs typeface="Calibri"/>
              </a:defRPr>
            </a:lvl1pPr>
            <a:lvl2pPr marL="380990" indent="-164302" algn="l" rtl="0" eaLnBrk="0" fontAlgn="base" hangingPunct="0">
              <a:lnSpc>
                <a:spcPts val="1847"/>
              </a:lnSpc>
              <a:spcBef>
                <a:spcPts val="1350"/>
              </a:spcBef>
              <a:spcAft>
                <a:spcPct val="0"/>
              </a:spcAft>
              <a:buSzPct val="100000"/>
              <a:buFont typeface="Lucida Grande"/>
              <a:buChar char="▸"/>
              <a:defRPr sz="1800">
                <a:solidFill>
                  <a:schemeClr val="tx1"/>
                </a:solidFill>
                <a:latin typeface="Calibri"/>
                <a:ea typeface="Arial" charset="0"/>
                <a:cs typeface="Calibri"/>
              </a:defRPr>
            </a:lvl2pPr>
            <a:lvl3pPr marL="586964" indent="-120251" algn="l" rtl="0" eaLnBrk="0" fontAlgn="base" hangingPunct="0">
              <a:lnSpc>
                <a:spcPts val="1847"/>
              </a:lnSpc>
              <a:spcBef>
                <a:spcPts val="1350"/>
              </a:spcBef>
              <a:spcAft>
                <a:spcPct val="0"/>
              </a:spcAft>
              <a:buSzPct val="100000"/>
              <a:buFont typeface="Arial"/>
              <a:buChar char="•"/>
              <a:defRPr sz="1500">
                <a:solidFill>
                  <a:schemeClr val="tx1"/>
                </a:solidFill>
                <a:latin typeface="Calibri"/>
                <a:ea typeface="Arial" charset="0"/>
                <a:cs typeface="Calibri"/>
              </a:defRPr>
            </a:lvl3pPr>
            <a:lvl4pPr marL="842942" indent="-170256" algn="l" rtl="0" eaLnBrk="0" fontAlgn="base" hangingPunct="0">
              <a:lnSpc>
                <a:spcPts val="1847"/>
              </a:lnSpc>
              <a:spcBef>
                <a:spcPts val="1350"/>
              </a:spcBef>
              <a:spcAft>
                <a:spcPct val="0"/>
              </a:spcAft>
              <a:buSzPct val="100000"/>
              <a:buFont typeface="Wingdings" charset="2"/>
              <a:buChar char=""/>
              <a:defRPr sz="1200">
                <a:solidFill>
                  <a:schemeClr val="tx1"/>
                </a:solidFill>
                <a:latin typeface="Calibri"/>
                <a:ea typeface="Arial" charset="0"/>
                <a:cs typeface="Calibri"/>
              </a:defRPr>
            </a:lvl4pPr>
            <a:lvl5pPr marL="1101302" indent="-171446" algn="l" rtl="0" eaLnBrk="0" fontAlgn="base" hangingPunct="0">
              <a:lnSpc>
                <a:spcPts val="1847"/>
              </a:lnSpc>
              <a:spcBef>
                <a:spcPts val="1350"/>
              </a:spcBef>
              <a:spcAft>
                <a:spcPct val="0"/>
              </a:spcAft>
              <a:buChar char="»"/>
              <a:defRPr sz="1050">
                <a:solidFill>
                  <a:schemeClr val="tx1"/>
                </a:solidFill>
                <a:latin typeface="Calibri"/>
                <a:ea typeface="Arial" charset="0"/>
                <a:cs typeface="Calibri"/>
              </a:defRPr>
            </a:lvl5pPr>
            <a:lvl6pPr marL="1444193" indent="-171446" algn="l" rtl="0" fontAlgn="base">
              <a:lnSpc>
                <a:spcPts val="1847"/>
              </a:lnSpc>
              <a:spcBef>
                <a:spcPts val="1350"/>
              </a:spcBef>
              <a:spcAft>
                <a:spcPct val="0"/>
              </a:spcAft>
              <a:buChar char="»"/>
              <a:defRPr sz="1275">
                <a:solidFill>
                  <a:schemeClr val="tx1"/>
                </a:solidFill>
                <a:latin typeface="+mn-lt"/>
                <a:cs typeface="+mn-cs"/>
              </a:defRPr>
            </a:lvl6pPr>
            <a:lvl7pPr marL="1787084" indent="-171446" algn="l" rtl="0" fontAlgn="base">
              <a:lnSpc>
                <a:spcPts val="1847"/>
              </a:lnSpc>
              <a:spcBef>
                <a:spcPts val="1350"/>
              </a:spcBef>
              <a:spcAft>
                <a:spcPct val="0"/>
              </a:spcAft>
              <a:buChar char="»"/>
              <a:defRPr sz="1275">
                <a:solidFill>
                  <a:schemeClr val="tx1"/>
                </a:solidFill>
                <a:latin typeface="+mn-lt"/>
                <a:cs typeface="+mn-cs"/>
              </a:defRPr>
            </a:lvl7pPr>
            <a:lvl8pPr marL="2129976" indent="-171446" algn="l" rtl="0" fontAlgn="base">
              <a:lnSpc>
                <a:spcPts val="1847"/>
              </a:lnSpc>
              <a:spcBef>
                <a:spcPts val="1350"/>
              </a:spcBef>
              <a:spcAft>
                <a:spcPct val="0"/>
              </a:spcAft>
              <a:buChar char="»"/>
              <a:defRPr sz="1275">
                <a:solidFill>
                  <a:schemeClr val="tx1"/>
                </a:solidFill>
                <a:latin typeface="+mn-lt"/>
                <a:cs typeface="+mn-cs"/>
              </a:defRPr>
            </a:lvl8pPr>
            <a:lvl9pPr marL="2472867" indent="-171446" algn="l" rtl="0" fontAlgn="base">
              <a:lnSpc>
                <a:spcPts val="1847"/>
              </a:lnSpc>
              <a:spcBef>
                <a:spcPts val="1350"/>
              </a:spcBef>
              <a:spcAft>
                <a:spcPct val="0"/>
              </a:spcAft>
              <a:buChar char="»"/>
              <a:defRPr sz="1275">
                <a:solidFill>
                  <a:schemeClr val="tx1"/>
                </a:solidFill>
                <a:latin typeface="+mn-lt"/>
                <a:cs typeface="+mn-cs"/>
              </a:defRPr>
            </a:lvl9pPr>
          </a:lstStyle>
          <a:p>
            <a:pPr marL="342892" indent="-257168" defTabSz="914400">
              <a:lnSpc>
                <a:spcPct val="100000"/>
              </a:lnSpc>
              <a:spcBef>
                <a:spcPts val="300"/>
              </a:spcBef>
              <a:spcAft>
                <a:spcPts val="0"/>
              </a:spcAft>
              <a:buSzPts val="1800"/>
            </a:pPr>
            <a:r>
              <a:rPr lang="en-US" sz="1500" kern="0" dirty="0">
                <a:latin typeface="Calibri" panose="020F0502020204030204" pitchFamily="34" charset="0"/>
                <a:cs typeface="Calibri" panose="020F0502020204030204" pitchFamily="34" charset="0"/>
              </a:rPr>
              <a:t>We use </a:t>
            </a:r>
            <a:r>
              <a:rPr lang="en-US" sz="1500" b="1" kern="0" dirty="0">
                <a:latin typeface="Calibri" panose="020F0502020204030204" pitchFamily="34" charset="0"/>
                <a:cs typeface="Calibri" panose="020F0502020204030204" pitchFamily="34" charset="0"/>
              </a:rPr>
              <a:t>administrative health facility data </a:t>
            </a:r>
            <a:r>
              <a:rPr lang="en-US" sz="1500" kern="0" dirty="0">
                <a:latin typeface="Calibri" panose="020F0502020204030204" pitchFamily="34" charset="0"/>
                <a:cs typeface="Calibri" panose="020F0502020204030204" pitchFamily="34" charset="0"/>
              </a:rPr>
              <a:t>on malaria cases (split by urban/rural)</a:t>
            </a:r>
          </a:p>
          <a:p>
            <a:pPr marL="342892" indent="-257168" defTabSz="914400">
              <a:lnSpc>
                <a:spcPct val="100000"/>
              </a:lnSpc>
              <a:spcBef>
                <a:spcPts val="300"/>
              </a:spcBef>
              <a:spcAft>
                <a:spcPts val="0"/>
              </a:spcAft>
              <a:buSzPts val="1800"/>
            </a:pPr>
            <a:r>
              <a:rPr lang="en-US" sz="1500" kern="0" dirty="0">
                <a:latin typeface="Calibri" panose="020F0502020204030204" pitchFamily="34" charset="0"/>
                <a:cs typeface="Calibri" panose="020F0502020204030204" pitchFamily="34" charset="0"/>
              </a:rPr>
              <a:t>Difference-in-Differences model (treatment/control X before/after)</a:t>
            </a:r>
          </a:p>
          <a:p>
            <a:pPr marL="85724" indent="0" defTabSz="914400">
              <a:lnSpc>
                <a:spcPct val="100000"/>
              </a:lnSpc>
              <a:spcBef>
                <a:spcPts val="0"/>
              </a:spcBef>
              <a:spcAft>
                <a:spcPts val="0"/>
              </a:spcAft>
              <a:buSzPts val="1800"/>
              <a:buNone/>
            </a:pPr>
            <a:endParaRPr lang="en-US" sz="1700" kern="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0AFA129-046B-DE50-6679-1A9BA5C9260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32771"/>
          <a:stretch/>
        </p:blipFill>
        <p:spPr>
          <a:xfrm>
            <a:off x="610800" y="2371483"/>
            <a:ext cx="682263" cy="306203"/>
          </a:xfrm>
          <a:prstGeom prst="rect">
            <a:avLst/>
          </a:prstGeom>
        </p:spPr>
      </p:pic>
      <p:pic>
        <p:nvPicPr>
          <p:cNvPr id="5" name="Picture 4">
            <a:extLst>
              <a:ext uri="{FF2B5EF4-FFF2-40B4-BE49-F238E27FC236}">
                <a16:creationId xmlns:a16="http://schemas.microsoft.com/office/drawing/2014/main" id="{2E7BAF50-FA17-5ABE-12DF-28C1D4BE459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3926" y="3618647"/>
            <a:ext cx="679138" cy="402949"/>
          </a:xfrm>
          <a:prstGeom prst="rect">
            <a:avLst/>
          </a:prstGeom>
        </p:spPr>
      </p:pic>
      <p:sp>
        <p:nvSpPr>
          <p:cNvPr id="6" name="Right Arrow 5">
            <a:extLst>
              <a:ext uri="{FF2B5EF4-FFF2-40B4-BE49-F238E27FC236}">
                <a16:creationId xmlns:a16="http://schemas.microsoft.com/office/drawing/2014/main" id="{06DECF52-8C3C-83A2-2939-FCA9CE65DA0D}"/>
              </a:ext>
            </a:extLst>
          </p:cNvPr>
          <p:cNvSpPr/>
          <p:nvPr/>
        </p:nvSpPr>
        <p:spPr>
          <a:xfrm>
            <a:off x="6373340" y="2174653"/>
            <a:ext cx="426941" cy="189081"/>
          </a:xfrm>
          <a:prstGeom prst="rightArrow">
            <a:avLst>
              <a:gd name="adj1" fmla="val 50000"/>
              <a:gd name="adj2" fmla="val 84141"/>
            </a:avLst>
          </a:prstGeom>
          <a:ln w="25400">
            <a:solidFill>
              <a:schemeClr val="tx1"/>
            </a:solidFill>
            <a:tailEnd type="arrow"/>
          </a:ln>
        </p:spPr>
        <p:txBody>
          <a:bodyPr rtlCol="0" anchor="ctr"/>
          <a:lstStyle/>
          <a:p>
            <a:pPr algn="ctr"/>
            <a:endParaRPr lang="en-US"/>
          </a:p>
        </p:txBody>
      </p:sp>
      <p:sp>
        <p:nvSpPr>
          <p:cNvPr id="8" name="TextBox 7">
            <a:extLst>
              <a:ext uri="{FF2B5EF4-FFF2-40B4-BE49-F238E27FC236}">
                <a16:creationId xmlns:a16="http://schemas.microsoft.com/office/drawing/2014/main" id="{B554BC50-4520-A73F-600F-A4AEF2B6B205}"/>
              </a:ext>
            </a:extLst>
          </p:cNvPr>
          <p:cNvSpPr txBox="1"/>
          <p:nvPr/>
        </p:nvSpPr>
        <p:spPr>
          <a:xfrm>
            <a:off x="6794738" y="2022971"/>
            <a:ext cx="2271838" cy="1492716"/>
          </a:xfrm>
          <a:prstGeom prst="rect">
            <a:avLst/>
          </a:prstGeom>
          <a:noFill/>
          <a:ln>
            <a:noFill/>
          </a:ln>
        </p:spPr>
        <p:txBody>
          <a:bodyPr wrap="square">
            <a:spAutoFit/>
          </a:bodyPr>
          <a:lstStyle/>
          <a:p>
            <a:pPr marL="85724">
              <a:lnSpc>
                <a:spcPct val="100000"/>
              </a:lnSpc>
              <a:spcBef>
                <a:spcPts val="0"/>
              </a:spcBef>
              <a:spcAft>
                <a:spcPts val="0"/>
              </a:spcAft>
              <a:buSzPts val="1800"/>
            </a:pPr>
            <a:r>
              <a:rPr lang="en-US" sz="1300" dirty="0">
                <a:latin typeface="Calibri" panose="020F0502020204030204" pitchFamily="34" charset="0"/>
                <a:cs typeface="Calibri" panose="020F0502020204030204" pitchFamily="34" charset="0"/>
              </a:rPr>
              <a:t>Reduction in </a:t>
            </a:r>
            <a:r>
              <a:rPr lang="en-US" sz="1300" b="1" dirty="0">
                <a:latin typeface="Calibri" panose="020F0502020204030204" pitchFamily="34" charset="0"/>
                <a:cs typeface="Calibri" panose="020F0502020204030204" pitchFamily="34" charset="0"/>
              </a:rPr>
              <a:t>urban cases account for 23% of overall incidence </a:t>
            </a:r>
            <a:r>
              <a:rPr lang="en-US" sz="1300" dirty="0">
                <a:latin typeface="Calibri" panose="020F0502020204030204" pitchFamily="34" charset="0"/>
                <a:cs typeface="Calibri" panose="020F0502020204030204" pitchFamily="34" charset="0"/>
              </a:rPr>
              <a:t>at baseline</a:t>
            </a:r>
          </a:p>
          <a:p>
            <a:pPr marL="85724">
              <a:lnSpc>
                <a:spcPct val="100000"/>
              </a:lnSpc>
              <a:spcBef>
                <a:spcPts val="0"/>
              </a:spcBef>
              <a:spcAft>
                <a:spcPts val="0"/>
              </a:spcAft>
              <a:buSzPts val="1800"/>
            </a:pPr>
            <a:endParaRPr lang="en-US" sz="1300" dirty="0">
              <a:latin typeface="Calibri" panose="020F0502020204030204" pitchFamily="34" charset="0"/>
              <a:cs typeface="Calibri" panose="020F0502020204030204" pitchFamily="34" charset="0"/>
            </a:endParaRPr>
          </a:p>
          <a:p>
            <a:pPr marL="85724">
              <a:lnSpc>
                <a:spcPct val="100000"/>
              </a:lnSpc>
              <a:spcBef>
                <a:spcPts val="0"/>
              </a:spcBef>
              <a:spcAft>
                <a:spcPts val="0"/>
              </a:spcAft>
              <a:buSzPts val="1800"/>
            </a:pPr>
            <a:endParaRPr lang="en-US" sz="1300" dirty="0">
              <a:latin typeface="Calibri" panose="020F0502020204030204" pitchFamily="34" charset="0"/>
              <a:cs typeface="Calibri" panose="020F0502020204030204" pitchFamily="34" charset="0"/>
            </a:endParaRPr>
          </a:p>
          <a:p>
            <a:pPr marL="85724">
              <a:lnSpc>
                <a:spcPct val="100000"/>
              </a:lnSpc>
              <a:spcBef>
                <a:spcPts val="0"/>
              </a:spcBef>
              <a:spcAft>
                <a:spcPts val="0"/>
              </a:spcAft>
              <a:buSzPts val="1800"/>
            </a:pPr>
            <a:endParaRPr lang="en-US" sz="1300" dirty="0">
              <a:latin typeface="Calibri" panose="020F0502020204030204" pitchFamily="34" charset="0"/>
              <a:cs typeface="Calibri" panose="020F0502020204030204" pitchFamily="34" charset="0"/>
            </a:endParaRPr>
          </a:p>
          <a:p>
            <a:pPr marL="85724">
              <a:lnSpc>
                <a:spcPct val="100000"/>
              </a:lnSpc>
              <a:spcBef>
                <a:spcPts val="0"/>
              </a:spcBef>
              <a:spcAft>
                <a:spcPts val="0"/>
              </a:spcAft>
              <a:buSzPts val="1800"/>
            </a:pPr>
            <a:r>
              <a:rPr lang="en-US" sz="1300" b="1" dirty="0">
                <a:latin typeface="Calibri" panose="020F0502020204030204" pitchFamily="34" charset="0"/>
                <a:cs typeface="Calibri" panose="020F0502020204030204" pitchFamily="34" charset="0"/>
              </a:rPr>
              <a:t>No impact on rural incidence</a:t>
            </a:r>
            <a:r>
              <a:rPr lang="en-US" sz="1300" dirty="0">
                <a:latin typeface="Calibri" panose="020F0502020204030204" pitchFamily="34" charset="0"/>
                <a:cs typeface="Calibri" panose="020F0502020204030204" pitchFamily="34" charset="0"/>
              </a:rPr>
              <a:t> </a:t>
            </a:r>
          </a:p>
        </p:txBody>
      </p:sp>
      <p:pic>
        <p:nvPicPr>
          <p:cNvPr id="10" name="Picture 9" descr="A graph of a graph showing the results of a campaign&#10;&#10;Description automatically generated with medium confidence">
            <a:extLst>
              <a:ext uri="{FF2B5EF4-FFF2-40B4-BE49-F238E27FC236}">
                <a16:creationId xmlns:a16="http://schemas.microsoft.com/office/drawing/2014/main" id="{5DE1ABC9-1A34-0604-E719-DAAE33CA60E3}"/>
              </a:ext>
            </a:extLst>
          </p:cNvPr>
          <p:cNvPicPr>
            <a:picLocks noChangeAspect="1"/>
          </p:cNvPicPr>
          <p:nvPr/>
        </p:nvPicPr>
        <p:blipFill>
          <a:blip r:embed="rId5"/>
          <a:stretch>
            <a:fillRect/>
          </a:stretch>
        </p:blipFill>
        <p:spPr>
          <a:xfrm>
            <a:off x="1615025" y="1495146"/>
            <a:ext cx="4547616" cy="3258818"/>
          </a:xfrm>
          <a:prstGeom prst="rect">
            <a:avLst/>
          </a:prstGeom>
        </p:spPr>
      </p:pic>
      <p:sp>
        <p:nvSpPr>
          <p:cNvPr id="11" name="TextBox 10">
            <a:extLst>
              <a:ext uri="{FF2B5EF4-FFF2-40B4-BE49-F238E27FC236}">
                <a16:creationId xmlns:a16="http://schemas.microsoft.com/office/drawing/2014/main" id="{EF17CD42-AE04-AB30-F9E9-FB6283C338A2}"/>
              </a:ext>
            </a:extLst>
          </p:cNvPr>
          <p:cNvSpPr txBox="1"/>
          <p:nvPr/>
        </p:nvSpPr>
        <p:spPr>
          <a:xfrm>
            <a:off x="110633" y="1819377"/>
            <a:ext cx="1596326" cy="492443"/>
          </a:xfrm>
          <a:prstGeom prst="rect">
            <a:avLst/>
          </a:prstGeom>
          <a:noFill/>
          <a:ln>
            <a:noFill/>
          </a:ln>
        </p:spPr>
        <p:txBody>
          <a:bodyPr wrap="square">
            <a:spAutoFit/>
          </a:bodyPr>
          <a:lstStyle/>
          <a:p>
            <a:pPr marL="85724" algn="ctr">
              <a:lnSpc>
                <a:spcPct val="100000"/>
              </a:lnSpc>
              <a:spcBef>
                <a:spcPts val="0"/>
              </a:spcBef>
              <a:spcAft>
                <a:spcPts val="0"/>
              </a:spcAft>
              <a:buSzPts val="1800"/>
            </a:pPr>
            <a:r>
              <a:rPr lang="en-US" sz="1250" dirty="0">
                <a:latin typeface="Calibri" panose="020F0502020204030204" pitchFamily="34" charset="0"/>
                <a:cs typeface="Calibri" panose="020F0502020204030204" pitchFamily="34" charset="0"/>
              </a:rPr>
              <a:t>85% of dwellings are solid </a:t>
            </a:r>
          </a:p>
        </p:txBody>
      </p:sp>
      <p:sp>
        <p:nvSpPr>
          <p:cNvPr id="12" name="TextBox 11">
            <a:extLst>
              <a:ext uri="{FF2B5EF4-FFF2-40B4-BE49-F238E27FC236}">
                <a16:creationId xmlns:a16="http://schemas.microsoft.com/office/drawing/2014/main" id="{7A2999B7-255E-06B6-4D4A-C59DD1CD457C}"/>
              </a:ext>
            </a:extLst>
          </p:cNvPr>
          <p:cNvSpPr txBox="1"/>
          <p:nvPr/>
        </p:nvSpPr>
        <p:spPr>
          <a:xfrm>
            <a:off x="110633" y="3197963"/>
            <a:ext cx="1596326" cy="492443"/>
          </a:xfrm>
          <a:prstGeom prst="rect">
            <a:avLst/>
          </a:prstGeom>
          <a:noFill/>
          <a:ln>
            <a:noFill/>
          </a:ln>
        </p:spPr>
        <p:txBody>
          <a:bodyPr wrap="square">
            <a:spAutoFit/>
          </a:bodyPr>
          <a:lstStyle/>
          <a:p>
            <a:pPr marL="85724" algn="ctr">
              <a:lnSpc>
                <a:spcPct val="100000"/>
              </a:lnSpc>
              <a:spcBef>
                <a:spcPts val="0"/>
              </a:spcBef>
              <a:spcAft>
                <a:spcPts val="0"/>
              </a:spcAft>
              <a:buSzPts val="1800"/>
            </a:pPr>
            <a:r>
              <a:rPr lang="en-US" sz="1250" dirty="0">
                <a:latin typeface="Calibri" panose="020F0502020204030204" pitchFamily="34" charset="0"/>
                <a:cs typeface="Calibri" panose="020F0502020204030204" pitchFamily="34" charset="0"/>
              </a:rPr>
              <a:t>~50% of dwellings are solid </a:t>
            </a:r>
          </a:p>
        </p:txBody>
      </p:sp>
      <p:sp>
        <p:nvSpPr>
          <p:cNvPr id="13" name="Rectangle 12">
            <a:extLst>
              <a:ext uri="{FF2B5EF4-FFF2-40B4-BE49-F238E27FC236}">
                <a16:creationId xmlns:a16="http://schemas.microsoft.com/office/drawing/2014/main" id="{2FBB98DC-9F09-AB80-60BB-B779A71EEF6E}"/>
              </a:ext>
            </a:extLst>
          </p:cNvPr>
          <p:cNvSpPr/>
          <p:nvPr/>
        </p:nvSpPr>
        <p:spPr>
          <a:xfrm>
            <a:off x="284446" y="1520917"/>
            <a:ext cx="2005793" cy="139608"/>
          </a:xfrm>
          <a:prstGeom prst="rect">
            <a:avLst/>
          </a:prstGeom>
          <a:solidFill>
            <a:srgbClr val="D9E6EB"/>
          </a:solidFill>
          <a:ln w="25400">
            <a:noFill/>
            <a:tailEnd type="arrow"/>
          </a:ln>
        </p:spPr>
        <p:txBody>
          <a:bodyPr rtlCol="0" anchor="ctr"/>
          <a:lstStyle/>
          <a:p>
            <a:pPr algn="ctr"/>
            <a:endParaRPr lang="en-US"/>
          </a:p>
        </p:txBody>
      </p:sp>
      <p:sp>
        <p:nvSpPr>
          <p:cNvPr id="14" name="Rectangle 13">
            <a:extLst>
              <a:ext uri="{FF2B5EF4-FFF2-40B4-BE49-F238E27FC236}">
                <a16:creationId xmlns:a16="http://schemas.microsoft.com/office/drawing/2014/main" id="{F5EDD813-1702-6A91-4CC6-5F9FDD5F185C}"/>
              </a:ext>
            </a:extLst>
          </p:cNvPr>
          <p:cNvSpPr/>
          <p:nvPr/>
        </p:nvSpPr>
        <p:spPr>
          <a:xfrm>
            <a:off x="284445" y="3011393"/>
            <a:ext cx="2005793" cy="139608"/>
          </a:xfrm>
          <a:prstGeom prst="rect">
            <a:avLst/>
          </a:prstGeom>
          <a:solidFill>
            <a:srgbClr val="D9E6EB"/>
          </a:solidFill>
          <a:ln w="25400">
            <a:noFill/>
            <a:tailEnd type="arrow"/>
          </a:ln>
        </p:spPr>
        <p:txBody>
          <a:bodyPr rtlCol="0" anchor="ctr"/>
          <a:lstStyle/>
          <a:p>
            <a:pPr algn="ctr"/>
            <a:endParaRPr lang="en-US"/>
          </a:p>
        </p:txBody>
      </p:sp>
      <p:pic>
        <p:nvPicPr>
          <p:cNvPr id="16" name="Picture 15">
            <a:extLst>
              <a:ext uri="{FF2B5EF4-FFF2-40B4-BE49-F238E27FC236}">
                <a16:creationId xmlns:a16="http://schemas.microsoft.com/office/drawing/2014/main" id="{DF24650F-2D66-D86B-6F6B-61EF2BB3391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32771"/>
          <a:stretch/>
        </p:blipFill>
        <p:spPr>
          <a:xfrm>
            <a:off x="745969" y="4084133"/>
            <a:ext cx="473917" cy="212696"/>
          </a:xfrm>
          <a:prstGeom prst="rect">
            <a:avLst/>
          </a:prstGeom>
        </p:spPr>
      </p:pic>
      <p:sp>
        <p:nvSpPr>
          <p:cNvPr id="17" name="Rectangle 16">
            <a:extLst>
              <a:ext uri="{FF2B5EF4-FFF2-40B4-BE49-F238E27FC236}">
                <a16:creationId xmlns:a16="http://schemas.microsoft.com/office/drawing/2014/main" id="{F533F366-D8CD-3946-91DB-3B1A556C4CB1}"/>
              </a:ext>
            </a:extLst>
          </p:cNvPr>
          <p:cNvSpPr/>
          <p:nvPr/>
        </p:nvSpPr>
        <p:spPr>
          <a:xfrm>
            <a:off x="1836549" y="1660526"/>
            <a:ext cx="4326092" cy="1284806"/>
          </a:xfrm>
          <a:prstGeom prst="rect">
            <a:avLst/>
          </a:prstGeom>
          <a:solidFill>
            <a:srgbClr val="FFFFFF">
              <a:alpha val="94902"/>
            </a:srgbClr>
          </a:solidFill>
          <a:ln w="25400">
            <a:noFill/>
            <a:tailEnd type="arrow"/>
          </a:ln>
        </p:spPr>
        <p:txBody>
          <a:bodyPr rtlCol="0" anchor="ctr"/>
          <a:lstStyle/>
          <a:p>
            <a:pPr algn="ctr"/>
            <a:endParaRPr lang="en-US"/>
          </a:p>
        </p:txBody>
      </p:sp>
      <p:sp>
        <p:nvSpPr>
          <p:cNvPr id="18" name="Rectangle 17">
            <a:extLst>
              <a:ext uri="{FF2B5EF4-FFF2-40B4-BE49-F238E27FC236}">
                <a16:creationId xmlns:a16="http://schemas.microsoft.com/office/drawing/2014/main" id="{B89FBE0F-1C7A-2C3A-D698-886B4FB7BC3A}"/>
              </a:ext>
            </a:extLst>
          </p:cNvPr>
          <p:cNvSpPr/>
          <p:nvPr/>
        </p:nvSpPr>
        <p:spPr>
          <a:xfrm>
            <a:off x="1855220" y="3160254"/>
            <a:ext cx="4307421" cy="1256946"/>
          </a:xfrm>
          <a:prstGeom prst="rect">
            <a:avLst/>
          </a:prstGeom>
          <a:solidFill>
            <a:srgbClr val="FFFFFF">
              <a:alpha val="94902"/>
            </a:srgbClr>
          </a:solidFill>
          <a:ln w="25400">
            <a:noFill/>
            <a:tailEnd type="arrow"/>
          </a:ln>
        </p:spPr>
        <p:txBody>
          <a:bodyPr rtlCol="0" anchor="ctr"/>
          <a:lstStyle/>
          <a:p>
            <a:pPr algn="ctr"/>
            <a:endParaRPr lang="en-US"/>
          </a:p>
        </p:txBody>
      </p:sp>
    </p:spTree>
    <p:extLst>
      <p:ext uri="{BB962C8B-B14F-4D97-AF65-F5344CB8AC3E}">
        <p14:creationId xmlns:p14="http://schemas.microsoft.com/office/powerpoint/2010/main" val="16737517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7"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93B07-3275-8C9E-ACD5-8D42E3F4A496}"/>
              </a:ext>
            </a:extLst>
          </p:cNvPr>
          <p:cNvSpPr>
            <a:spLocks noGrp="1"/>
          </p:cNvSpPr>
          <p:nvPr>
            <p:ph type="title"/>
          </p:nvPr>
        </p:nvSpPr>
        <p:spPr>
          <a:xfrm>
            <a:off x="427860" y="13484"/>
            <a:ext cx="8610600" cy="657766"/>
          </a:xfrm>
        </p:spPr>
        <p:txBody>
          <a:bodyPr/>
          <a:lstStyle/>
          <a:p>
            <a:r>
              <a:rPr lang="en-US" dirty="0"/>
              <a:t>Recorded malaria incidence (monthly cases/1,000 people)</a:t>
            </a:r>
          </a:p>
        </p:txBody>
      </p:sp>
      <p:sp>
        <p:nvSpPr>
          <p:cNvPr id="4" name="Slide Number Placeholder 3">
            <a:extLst>
              <a:ext uri="{FF2B5EF4-FFF2-40B4-BE49-F238E27FC236}">
                <a16:creationId xmlns:a16="http://schemas.microsoft.com/office/drawing/2014/main" id="{2031FAAC-6ED3-E7BE-BCC0-5F66832E988B}"/>
              </a:ext>
            </a:extLst>
          </p:cNvPr>
          <p:cNvSpPr>
            <a:spLocks noGrp="1"/>
          </p:cNvSpPr>
          <p:nvPr>
            <p:ph type="sldNum" sz="quarter" idx="10"/>
          </p:nvPr>
        </p:nvSpPr>
        <p:spPr/>
        <p:txBody>
          <a:bodyPr/>
          <a:lstStyle/>
          <a:p>
            <a:fld id="{1C6EBB7F-3BCE-334A-90C7-B731B5EF6141}" type="slidenum">
              <a:rPr lang="en-US" smtClean="0">
                <a:solidFill>
                  <a:srgbClr val="000000"/>
                </a:solidFill>
              </a:rPr>
              <a:pPr/>
              <a:t>17</a:t>
            </a:fld>
            <a:endParaRPr lang="en-US">
              <a:solidFill>
                <a:srgbClr val="000000"/>
              </a:solidFill>
            </a:endParaRPr>
          </a:p>
        </p:txBody>
      </p:sp>
      <p:pic>
        <p:nvPicPr>
          <p:cNvPr id="9" name="Picture 8" descr="A screenshot of a report&#10;&#10;Description automatically generated">
            <a:extLst>
              <a:ext uri="{FF2B5EF4-FFF2-40B4-BE49-F238E27FC236}">
                <a16:creationId xmlns:a16="http://schemas.microsoft.com/office/drawing/2014/main" id="{057FA39B-1F83-5D3D-3F6C-CEB6F09D09C5}"/>
              </a:ext>
            </a:extLst>
          </p:cNvPr>
          <p:cNvPicPr>
            <a:picLocks noChangeAspect="1"/>
          </p:cNvPicPr>
          <p:nvPr/>
        </p:nvPicPr>
        <p:blipFill>
          <a:blip r:embed="rId3"/>
          <a:stretch>
            <a:fillRect/>
          </a:stretch>
        </p:blipFill>
        <p:spPr>
          <a:xfrm>
            <a:off x="457230" y="1164880"/>
            <a:ext cx="6129580" cy="3205036"/>
          </a:xfrm>
          <a:prstGeom prst="rect">
            <a:avLst/>
          </a:prstGeom>
        </p:spPr>
      </p:pic>
      <p:sp>
        <p:nvSpPr>
          <p:cNvPr id="19" name="Right Arrow 18">
            <a:extLst>
              <a:ext uri="{FF2B5EF4-FFF2-40B4-BE49-F238E27FC236}">
                <a16:creationId xmlns:a16="http://schemas.microsoft.com/office/drawing/2014/main" id="{078A01F6-6D5F-F0EC-14E8-3C69E05B70C1}"/>
              </a:ext>
            </a:extLst>
          </p:cNvPr>
          <p:cNvSpPr/>
          <p:nvPr/>
        </p:nvSpPr>
        <p:spPr>
          <a:xfrm>
            <a:off x="6649632" y="1706983"/>
            <a:ext cx="426941" cy="189081"/>
          </a:xfrm>
          <a:prstGeom prst="rightArrow">
            <a:avLst>
              <a:gd name="adj1" fmla="val 50000"/>
              <a:gd name="adj2" fmla="val 84141"/>
            </a:avLst>
          </a:prstGeom>
          <a:ln w="25400">
            <a:solidFill>
              <a:schemeClr val="tx1"/>
            </a:solidFill>
            <a:tailEnd type="arrow"/>
          </a:ln>
        </p:spPr>
        <p:txBody>
          <a:bodyPr rtlCol="0" anchor="ctr"/>
          <a:lstStyle/>
          <a:p>
            <a:pPr algn="ctr"/>
            <a:endParaRPr lang="en-US"/>
          </a:p>
        </p:txBody>
      </p:sp>
      <p:sp>
        <p:nvSpPr>
          <p:cNvPr id="20" name="TextBox 19">
            <a:extLst>
              <a:ext uri="{FF2B5EF4-FFF2-40B4-BE49-F238E27FC236}">
                <a16:creationId xmlns:a16="http://schemas.microsoft.com/office/drawing/2014/main" id="{B08A683B-1318-C576-E689-19CECCF048E4}"/>
              </a:ext>
            </a:extLst>
          </p:cNvPr>
          <p:cNvSpPr txBox="1"/>
          <p:nvPr/>
        </p:nvSpPr>
        <p:spPr>
          <a:xfrm>
            <a:off x="7071030" y="1555301"/>
            <a:ext cx="1730943" cy="1692771"/>
          </a:xfrm>
          <a:prstGeom prst="rect">
            <a:avLst/>
          </a:prstGeom>
          <a:noFill/>
          <a:ln>
            <a:noFill/>
          </a:ln>
        </p:spPr>
        <p:txBody>
          <a:bodyPr wrap="square">
            <a:spAutoFit/>
          </a:bodyPr>
          <a:lstStyle/>
          <a:p>
            <a:pPr marL="85724">
              <a:lnSpc>
                <a:spcPct val="100000"/>
              </a:lnSpc>
              <a:spcBef>
                <a:spcPts val="0"/>
              </a:spcBef>
              <a:spcAft>
                <a:spcPts val="0"/>
              </a:spcAft>
              <a:buSzPts val="1800"/>
            </a:pPr>
            <a:r>
              <a:rPr lang="en-US" sz="1300" b="1" dirty="0">
                <a:latin typeface="Calibri" panose="020F0502020204030204" pitchFamily="34" charset="0"/>
                <a:cs typeface="Calibri" panose="020F0502020204030204" pitchFamily="34" charset="0"/>
              </a:rPr>
              <a:t>41% reduction </a:t>
            </a:r>
            <a:r>
              <a:rPr lang="en-US" sz="1300" dirty="0">
                <a:latin typeface="Calibri" panose="020F0502020204030204" pitchFamily="34" charset="0"/>
                <a:cs typeface="Calibri" panose="020F0502020204030204" pitchFamily="34" charset="0"/>
              </a:rPr>
              <a:t>compared to </a:t>
            </a:r>
            <a:br>
              <a:rPr lang="en-US" sz="1300" dirty="0">
                <a:latin typeface="Calibri" panose="020F0502020204030204" pitchFamily="34" charset="0"/>
                <a:cs typeface="Calibri" panose="020F0502020204030204" pitchFamily="34" charset="0"/>
              </a:rPr>
            </a:br>
            <a:r>
              <a:rPr lang="en-US" sz="1300" dirty="0">
                <a:latin typeface="Calibri" panose="020F0502020204030204" pitchFamily="34" charset="0"/>
                <a:cs typeface="Calibri" panose="020F0502020204030204" pitchFamily="34" charset="0"/>
              </a:rPr>
              <a:t>pre-treatment period</a:t>
            </a:r>
          </a:p>
          <a:p>
            <a:pPr marL="85724">
              <a:lnSpc>
                <a:spcPct val="100000"/>
              </a:lnSpc>
              <a:spcBef>
                <a:spcPts val="0"/>
              </a:spcBef>
              <a:spcAft>
                <a:spcPts val="0"/>
              </a:spcAft>
              <a:buSzPts val="1800"/>
            </a:pPr>
            <a:endParaRPr lang="en-US" sz="1300" dirty="0">
              <a:latin typeface="Calibri" panose="020F0502020204030204" pitchFamily="34" charset="0"/>
              <a:cs typeface="Calibri" panose="020F0502020204030204" pitchFamily="34" charset="0"/>
            </a:endParaRPr>
          </a:p>
          <a:p>
            <a:pPr marL="85724">
              <a:lnSpc>
                <a:spcPct val="100000"/>
              </a:lnSpc>
              <a:spcBef>
                <a:spcPts val="0"/>
              </a:spcBef>
              <a:spcAft>
                <a:spcPts val="0"/>
              </a:spcAft>
              <a:buSzPts val="1800"/>
            </a:pPr>
            <a:endParaRPr lang="en-US" sz="1300" dirty="0">
              <a:latin typeface="Calibri" panose="020F0502020204030204" pitchFamily="34" charset="0"/>
              <a:cs typeface="Calibri" panose="020F0502020204030204" pitchFamily="34" charset="0"/>
            </a:endParaRPr>
          </a:p>
          <a:p>
            <a:pPr marL="85724">
              <a:lnSpc>
                <a:spcPct val="100000"/>
              </a:lnSpc>
              <a:spcBef>
                <a:spcPts val="0"/>
              </a:spcBef>
              <a:spcAft>
                <a:spcPts val="0"/>
              </a:spcAft>
              <a:buSzPts val="1800"/>
            </a:pPr>
            <a:endParaRPr lang="en-US" sz="1300" dirty="0">
              <a:latin typeface="Calibri" panose="020F0502020204030204" pitchFamily="34" charset="0"/>
              <a:cs typeface="Calibri" panose="020F0502020204030204" pitchFamily="34" charset="0"/>
            </a:endParaRPr>
          </a:p>
          <a:p>
            <a:pPr marL="85724">
              <a:buSzPts val="1800"/>
            </a:pPr>
            <a:r>
              <a:rPr lang="en-US" sz="1300" b="1" dirty="0">
                <a:latin typeface="Calibri" panose="020F0502020204030204" pitchFamily="34" charset="0"/>
                <a:cs typeface="Calibri" panose="020F0502020204030204" pitchFamily="34" charset="0"/>
              </a:rPr>
              <a:t>No impact on rural incidence </a:t>
            </a:r>
          </a:p>
        </p:txBody>
      </p:sp>
      <p:sp>
        <p:nvSpPr>
          <p:cNvPr id="21" name="Rectangle 20">
            <a:extLst>
              <a:ext uri="{FF2B5EF4-FFF2-40B4-BE49-F238E27FC236}">
                <a16:creationId xmlns:a16="http://schemas.microsoft.com/office/drawing/2014/main" id="{58B6CFCB-AAF9-81EB-76A1-D2F779E1E1F7}"/>
              </a:ext>
            </a:extLst>
          </p:cNvPr>
          <p:cNvSpPr/>
          <p:nvPr/>
        </p:nvSpPr>
        <p:spPr>
          <a:xfrm>
            <a:off x="3700278" y="1608968"/>
            <a:ext cx="1339392" cy="343230"/>
          </a:xfrm>
          <a:prstGeom prst="rect">
            <a:avLst/>
          </a:prstGeom>
          <a:ln w="25400">
            <a:solidFill>
              <a:srgbClr val="C00000"/>
            </a:solidFill>
            <a:tailEnd type="arrow"/>
          </a:ln>
        </p:spPr>
        <p:txBody>
          <a:bodyPr rtlCol="0" anchor="ctr"/>
          <a:lstStyle/>
          <a:p>
            <a:pPr algn="ctr"/>
            <a:endParaRPr lang="en-US"/>
          </a:p>
        </p:txBody>
      </p:sp>
      <p:pic>
        <p:nvPicPr>
          <p:cNvPr id="22" name="Picture 21">
            <a:extLst>
              <a:ext uri="{FF2B5EF4-FFF2-40B4-BE49-F238E27FC236}">
                <a16:creationId xmlns:a16="http://schemas.microsoft.com/office/drawing/2014/main" id="{33139A88-519C-CAC4-39F1-91983238EBC0}"/>
              </a:ext>
            </a:extLst>
          </p:cNvPr>
          <p:cNvPicPr>
            <a:picLocks noChangeAspect="1"/>
          </p:cNvPicPr>
          <p:nvPr/>
        </p:nvPicPr>
        <p:blipFill>
          <a:blip r:embed="rId4"/>
          <a:stretch>
            <a:fillRect/>
          </a:stretch>
        </p:blipFill>
        <p:spPr>
          <a:xfrm>
            <a:off x="1014265" y="1006005"/>
            <a:ext cx="4876983" cy="158875"/>
          </a:xfrm>
          <a:prstGeom prst="rect">
            <a:avLst/>
          </a:prstGeom>
        </p:spPr>
      </p:pic>
    </p:spTree>
    <p:extLst>
      <p:ext uri="{BB962C8B-B14F-4D97-AF65-F5344CB8AC3E}">
        <p14:creationId xmlns:p14="http://schemas.microsoft.com/office/powerpoint/2010/main" val="36465347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93B07-3275-8C9E-ACD5-8D42E3F4A496}"/>
              </a:ext>
            </a:extLst>
          </p:cNvPr>
          <p:cNvSpPr>
            <a:spLocks noGrp="1"/>
          </p:cNvSpPr>
          <p:nvPr>
            <p:ph type="title"/>
          </p:nvPr>
        </p:nvSpPr>
        <p:spPr>
          <a:xfrm>
            <a:off x="427860" y="13484"/>
            <a:ext cx="8610600" cy="657766"/>
          </a:xfrm>
        </p:spPr>
        <p:txBody>
          <a:bodyPr/>
          <a:lstStyle/>
          <a:p>
            <a:r>
              <a:rPr lang="en-US" dirty="0"/>
              <a:t>Persuasion vs. Targeting</a:t>
            </a:r>
          </a:p>
        </p:txBody>
      </p:sp>
      <p:sp>
        <p:nvSpPr>
          <p:cNvPr id="4" name="Slide Number Placeholder 3">
            <a:extLst>
              <a:ext uri="{FF2B5EF4-FFF2-40B4-BE49-F238E27FC236}">
                <a16:creationId xmlns:a16="http://schemas.microsoft.com/office/drawing/2014/main" id="{2031FAAC-6ED3-E7BE-BCC0-5F66832E988B}"/>
              </a:ext>
            </a:extLst>
          </p:cNvPr>
          <p:cNvSpPr>
            <a:spLocks noGrp="1"/>
          </p:cNvSpPr>
          <p:nvPr>
            <p:ph type="sldNum" sz="quarter" idx="10"/>
          </p:nvPr>
        </p:nvSpPr>
        <p:spPr/>
        <p:txBody>
          <a:bodyPr/>
          <a:lstStyle/>
          <a:p>
            <a:fld id="{1C6EBB7F-3BCE-334A-90C7-B731B5EF6141}" type="slidenum">
              <a:rPr lang="en-US" smtClean="0">
                <a:solidFill>
                  <a:srgbClr val="000000"/>
                </a:solidFill>
              </a:rPr>
              <a:pPr/>
              <a:t>18</a:t>
            </a:fld>
            <a:endParaRPr lang="en-US">
              <a:solidFill>
                <a:srgbClr val="000000"/>
              </a:solidFill>
            </a:endParaRPr>
          </a:p>
        </p:txBody>
      </p:sp>
      <p:sp>
        <p:nvSpPr>
          <p:cNvPr id="5" name="Content Placeholder 2">
            <a:extLst>
              <a:ext uri="{FF2B5EF4-FFF2-40B4-BE49-F238E27FC236}">
                <a16:creationId xmlns:a16="http://schemas.microsoft.com/office/drawing/2014/main" id="{BD6FE305-1152-A3D9-9F79-4C642CEB4DEE}"/>
              </a:ext>
            </a:extLst>
          </p:cNvPr>
          <p:cNvSpPr>
            <a:spLocks noGrp="1"/>
          </p:cNvSpPr>
          <p:nvPr>
            <p:ph idx="1"/>
          </p:nvPr>
        </p:nvSpPr>
        <p:spPr>
          <a:xfrm>
            <a:off x="137425" y="1498671"/>
            <a:ext cx="8927066" cy="3499540"/>
          </a:xfrm>
        </p:spPr>
        <p:txBody>
          <a:bodyPr/>
          <a:lstStyle/>
          <a:p>
            <a:pPr marL="385754" indent="-385754">
              <a:buFont typeface="+mj-lt"/>
              <a:buAutoNum type="arabicPeriod"/>
            </a:pPr>
            <a:endParaRPr lang="en-US" sz="1650" dirty="0"/>
          </a:p>
          <a:p>
            <a:pPr marL="385754" indent="-294314">
              <a:buFont typeface="+mj-lt"/>
              <a:buAutoNum type="arabicPeriod"/>
            </a:pPr>
            <a:r>
              <a:rPr lang="en-US" sz="1650" b="1" dirty="0"/>
              <a:t>Lack of persuasion: </a:t>
            </a:r>
            <a:r>
              <a:rPr lang="en-US" sz="1650" dirty="0"/>
              <a:t>Ad </a:t>
            </a:r>
            <a:r>
              <a:rPr lang="en-US" sz="1650" b="1" dirty="0"/>
              <a:t>material </a:t>
            </a:r>
            <a:r>
              <a:rPr lang="en-US" sz="1650" dirty="0"/>
              <a:t>was not effective for individuals living in Non-Solid dwellings</a:t>
            </a:r>
          </a:p>
          <a:p>
            <a:pPr marL="385754" indent="-294314">
              <a:buFont typeface="+mj-lt"/>
              <a:buAutoNum type="arabicPeriod"/>
            </a:pPr>
            <a:r>
              <a:rPr lang="en-US" sz="1650" b="1" dirty="0"/>
              <a:t>Lack of targeting: </a:t>
            </a:r>
            <a:r>
              <a:rPr lang="en-US" sz="1650" dirty="0"/>
              <a:t>Ad campaign did not </a:t>
            </a:r>
            <a:r>
              <a:rPr lang="en-US" sz="1650" b="1" dirty="0"/>
              <a:t>reach </a:t>
            </a:r>
            <a:r>
              <a:rPr lang="en-US" sz="1650" dirty="0"/>
              <a:t>those living in Non-Solid dwellings</a:t>
            </a:r>
          </a:p>
          <a:p>
            <a:pPr marL="385754" indent="-385754">
              <a:buFont typeface="+mj-lt"/>
              <a:buAutoNum type="arabicPeriod"/>
            </a:pPr>
            <a:endParaRPr lang="en-US" sz="1800" dirty="0"/>
          </a:p>
          <a:p>
            <a:pPr marL="385754" indent="-385754">
              <a:buFont typeface="+mj-lt"/>
              <a:buAutoNum type="arabicPeriod"/>
            </a:pPr>
            <a:endParaRPr lang="en-US" sz="1800" dirty="0"/>
          </a:p>
          <a:p>
            <a:pPr>
              <a:buFont typeface="Wingdings" pitchFamily="2" charset="2"/>
              <a:buChar char="à"/>
            </a:pPr>
            <a:r>
              <a:rPr lang="en-US" sz="1650" b="1" dirty="0">
                <a:sym typeface="Wingdings" pitchFamily="2" charset="2"/>
              </a:rPr>
              <a:t> Ad recall data:</a:t>
            </a:r>
            <a:r>
              <a:rPr lang="en-US" sz="1650" dirty="0">
                <a:sym typeface="Wingdings" pitchFamily="2" charset="2"/>
              </a:rPr>
              <a:t> 50% increase in ad recall only among respondents in Solid dwellings</a:t>
            </a:r>
          </a:p>
          <a:p>
            <a:pPr>
              <a:buFont typeface="Wingdings" pitchFamily="2" charset="2"/>
              <a:buChar char="à"/>
            </a:pPr>
            <a:r>
              <a:rPr lang="en-US" sz="1650" dirty="0"/>
              <a:t> </a:t>
            </a:r>
            <a:r>
              <a:rPr lang="en-US" sz="1650" b="1" dirty="0"/>
              <a:t>Study 2</a:t>
            </a:r>
            <a:r>
              <a:rPr lang="en-US" sz="1650" dirty="0"/>
              <a:t>: Individual-level </a:t>
            </a:r>
            <a:r>
              <a:rPr lang="en-US" sz="1650" i="1" dirty="0"/>
              <a:t>feed</a:t>
            </a:r>
            <a:r>
              <a:rPr lang="en-US" sz="1650" dirty="0"/>
              <a:t> experiment to keep targeting constant</a:t>
            </a:r>
            <a:endParaRPr lang="en-US" sz="1400" dirty="0"/>
          </a:p>
          <a:p>
            <a:pPr marL="216688" lvl="1" indent="0">
              <a:buNone/>
            </a:pPr>
            <a:endParaRPr lang="en-US" sz="1400" dirty="0"/>
          </a:p>
        </p:txBody>
      </p:sp>
      <p:pic>
        <p:nvPicPr>
          <p:cNvPr id="3" name="Picture 2">
            <a:extLst>
              <a:ext uri="{FF2B5EF4-FFF2-40B4-BE49-F238E27FC236}">
                <a16:creationId xmlns:a16="http://schemas.microsoft.com/office/drawing/2014/main" id="{7820FB91-7000-4002-B32D-6980540259C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45023" y="977360"/>
            <a:ext cx="1316713" cy="879011"/>
          </a:xfrm>
          <a:prstGeom prst="rect">
            <a:avLst/>
          </a:prstGeom>
        </p:spPr>
      </p:pic>
      <p:pic>
        <p:nvPicPr>
          <p:cNvPr id="6" name="Picture 5">
            <a:extLst>
              <a:ext uri="{FF2B5EF4-FFF2-40B4-BE49-F238E27FC236}">
                <a16:creationId xmlns:a16="http://schemas.microsoft.com/office/drawing/2014/main" id="{E7D72F51-7986-923A-7482-44D4E8752D6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113937" y="936939"/>
            <a:ext cx="1065875" cy="632409"/>
          </a:xfrm>
          <a:prstGeom prst="rect">
            <a:avLst/>
          </a:prstGeom>
        </p:spPr>
      </p:pic>
      <p:pic>
        <p:nvPicPr>
          <p:cNvPr id="7" name="Graphic 6" descr="Badge Cross with solid fill">
            <a:extLst>
              <a:ext uri="{FF2B5EF4-FFF2-40B4-BE49-F238E27FC236}">
                <a16:creationId xmlns:a16="http://schemas.microsoft.com/office/drawing/2014/main" id="{08826814-6CA5-773F-4467-ED91A386A26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968294" y="1269093"/>
            <a:ext cx="522482" cy="522482"/>
          </a:xfrm>
          <a:prstGeom prst="rect">
            <a:avLst/>
          </a:prstGeom>
        </p:spPr>
      </p:pic>
      <p:pic>
        <p:nvPicPr>
          <p:cNvPr id="8" name="Graphic 7" descr="Badge Tick1 with solid fill">
            <a:extLst>
              <a:ext uri="{FF2B5EF4-FFF2-40B4-BE49-F238E27FC236}">
                <a16:creationId xmlns:a16="http://schemas.microsoft.com/office/drawing/2014/main" id="{E03AF396-28F2-2F93-9A1E-A286E65533D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171640" y="1225002"/>
            <a:ext cx="522482" cy="522482"/>
          </a:xfrm>
          <a:prstGeom prst="rect">
            <a:avLst/>
          </a:prstGeom>
        </p:spPr>
      </p:pic>
    </p:spTree>
    <p:extLst>
      <p:ext uri="{BB962C8B-B14F-4D97-AF65-F5344CB8AC3E}">
        <p14:creationId xmlns:p14="http://schemas.microsoft.com/office/powerpoint/2010/main" val="295836304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cxnSp>
        <p:nvCxnSpPr>
          <p:cNvPr id="98" name="Google Shape;98;p20"/>
          <p:cNvCxnSpPr>
            <a:cxnSpLocks/>
          </p:cNvCxnSpPr>
          <p:nvPr/>
        </p:nvCxnSpPr>
        <p:spPr>
          <a:xfrm>
            <a:off x="550019" y="1485869"/>
            <a:ext cx="3280604" cy="0"/>
          </a:xfrm>
          <a:prstGeom prst="straightConnector1">
            <a:avLst/>
          </a:prstGeom>
          <a:noFill/>
          <a:ln w="9525" cap="flat" cmpd="sng">
            <a:solidFill>
              <a:schemeClr val="dk2"/>
            </a:solidFill>
            <a:prstDash val="solid"/>
            <a:round/>
            <a:headEnd type="triangle" w="med" len="med"/>
            <a:tailEnd type="triangle" w="med" len="med"/>
          </a:ln>
        </p:spPr>
      </p:cxnSp>
      <p:pic>
        <p:nvPicPr>
          <p:cNvPr id="101" name="Google Shape;101;p20"/>
          <p:cNvPicPr preferRelativeResize="0"/>
          <p:nvPr/>
        </p:nvPicPr>
        <p:blipFill>
          <a:blip r:embed="rId3">
            <a:alphaModFix/>
          </a:blip>
          <a:stretch>
            <a:fillRect/>
          </a:stretch>
        </p:blipFill>
        <p:spPr>
          <a:xfrm>
            <a:off x="2336445" y="2048396"/>
            <a:ext cx="1068959" cy="1832532"/>
          </a:xfrm>
          <a:prstGeom prst="rect">
            <a:avLst/>
          </a:prstGeom>
          <a:noFill/>
          <a:ln w="38100" cap="flat" cmpd="sng">
            <a:solidFill>
              <a:srgbClr val="000000"/>
            </a:solidFill>
            <a:prstDash val="solid"/>
            <a:round/>
            <a:headEnd type="none" w="sm" len="sm"/>
            <a:tailEnd type="none" w="sm" len="sm"/>
          </a:ln>
        </p:spPr>
      </p:pic>
      <p:pic>
        <p:nvPicPr>
          <p:cNvPr id="102" name="Google Shape;102;p20"/>
          <p:cNvPicPr preferRelativeResize="0"/>
          <p:nvPr/>
        </p:nvPicPr>
        <p:blipFill>
          <a:blip r:embed="rId3">
            <a:alphaModFix/>
          </a:blip>
          <a:stretch>
            <a:fillRect/>
          </a:stretch>
        </p:blipFill>
        <p:spPr>
          <a:xfrm>
            <a:off x="7210206" y="2048396"/>
            <a:ext cx="1068955" cy="1832524"/>
          </a:xfrm>
          <a:prstGeom prst="rect">
            <a:avLst/>
          </a:prstGeom>
          <a:noFill/>
          <a:ln w="38100" cap="flat" cmpd="sng">
            <a:solidFill>
              <a:srgbClr val="000000"/>
            </a:solidFill>
            <a:prstDash val="solid"/>
            <a:round/>
            <a:headEnd type="none" w="sm" len="sm"/>
            <a:tailEnd type="none" w="sm" len="sm"/>
          </a:ln>
        </p:spPr>
      </p:pic>
      <p:cxnSp>
        <p:nvCxnSpPr>
          <p:cNvPr id="103" name="Google Shape;103;p20"/>
          <p:cNvCxnSpPr>
            <a:cxnSpLocks/>
          </p:cNvCxnSpPr>
          <p:nvPr/>
        </p:nvCxnSpPr>
        <p:spPr>
          <a:xfrm>
            <a:off x="3830623" y="1485401"/>
            <a:ext cx="2024499" cy="0"/>
          </a:xfrm>
          <a:prstGeom prst="straightConnector1">
            <a:avLst/>
          </a:prstGeom>
          <a:noFill/>
          <a:ln w="9525" cap="flat" cmpd="sng">
            <a:solidFill>
              <a:schemeClr val="dk2"/>
            </a:solidFill>
            <a:prstDash val="solid"/>
            <a:round/>
            <a:headEnd type="triangle" w="med" len="med"/>
            <a:tailEnd type="triangle" w="med" len="med"/>
          </a:ln>
        </p:spPr>
      </p:cxnSp>
      <p:cxnSp>
        <p:nvCxnSpPr>
          <p:cNvPr id="104" name="Google Shape;104;p20"/>
          <p:cNvCxnSpPr/>
          <p:nvPr/>
        </p:nvCxnSpPr>
        <p:spPr>
          <a:xfrm>
            <a:off x="6958460" y="1486163"/>
            <a:ext cx="1539900" cy="0"/>
          </a:xfrm>
          <a:prstGeom prst="straightConnector1">
            <a:avLst/>
          </a:prstGeom>
          <a:noFill/>
          <a:ln w="9525" cap="flat" cmpd="sng">
            <a:solidFill>
              <a:schemeClr val="dk2"/>
            </a:solidFill>
            <a:prstDash val="solid"/>
            <a:round/>
            <a:headEnd type="triangle" w="med" len="med"/>
            <a:tailEnd type="triangle" w="med" len="med"/>
          </a:ln>
        </p:spPr>
      </p:cxnSp>
      <p:cxnSp>
        <p:nvCxnSpPr>
          <p:cNvPr id="105" name="Google Shape;105;p20"/>
          <p:cNvCxnSpPr>
            <a:cxnSpLocks/>
          </p:cNvCxnSpPr>
          <p:nvPr/>
        </p:nvCxnSpPr>
        <p:spPr>
          <a:xfrm>
            <a:off x="3830623" y="1060110"/>
            <a:ext cx="0" cy="3579554"/>
          </a:xfrm>
          <a:prstGeom prst="straightConnector1">
            <a:avLst/>
          </a:prstGeom>
          <a:noFill/>
          <a:ln w="19050" cap="flat" cmpd="sng">
            <a:solidFill>
              <a:schemeClr val="dk2"/>
            </a:solidFill>
            <a:prstDash val="dot"/>
            <a:round/>
            <a:headEnd type="none" w="med" len="med"/>
            <a:tailEnd type="none" w="med" len="med"/>
          </a:ln>
        </p:spPr>
      </p:cxnSp>
      <p:cxnSp>
        <p:nvCxnSpPr>
          <p:cNvPr id="106" name="Google Shape;106;p20"/>
          <p:cNvCxnSpPr>
            <a:cxnSpLocks/>
          </p:cNvCxnSpPr>
          <p:nvPr/>
        </p:nvCxnSpPr>
        <p:spPr>
          <a:xfrm>
            <a:off x="5878979" y="1076857"/>
            <a:ext cx="0" cy="3555498"/>
          </a:xfrm>
          <a:prstGeom prst="straightConnector1">
            <a:avLst/>
          </a:prstGeom>
          <a:noFill/>
          <a:ln w="19050" cap="flat" cmpd="sng">
            <a:solidFill>
              <a:schemeClr val="dk2"/>
            </a:solidFill>
            <a:prstDash val="dot"/>
            <a:round/>
            <a:headEnd type="none" w="med" len="med"/>
            <a:tailEnd type="none" w="med" len="med"/>
          </a:ln>
        </p:spPr>
      </p:cxnSp>
      <p:sp>
        <p:nvSpPr>
          <p:cNvPr id="107" name="Google Shape;107;p20"/>
          <p:cNvSpPr txBox="1"/>
          <p:nvPr/>
        </p:nvSpPr>
        <p:spPr>
          <a:xfrm>
            <a:off x="922741" y="1075285"/>
            <a:ext cx="2546317" cy="323143"/>
          </a:xfrm>
          <a:prstGeom prst="rect">
            <a:avLst/>
          </a:prstGeom>
          <a:noFill/>
          <a:ln>
            <a:noFill/>
          </a:ln>
        </p:spPr>
        <p:txBody>
          <a:bodyPr spcFirstLastPara="1" wrap="square" lIns="68569" tIns="68569" rIns="68569" bIns="68569" anchor="t" anchorCtr="0">
            <a:spAutoFit/>
          </a:bodyPr>
          <a:lstStyle/>
          <a:p>
            <a:r>
              <a:rPr lang="en" sz="1200" b="1" dirty="0">
                <a:latin typeface="Calibri" panose="020F0502020204030204" pitchFamily="34" charset="0"/>
                <a:ea typeface="Source Sans Pro SemiBold"/>
                <a:cs typeface="Calibri" panose="020F0502020204030204" pitchFamily="34" charset="0"/>
                <a:sym typeface="Source Sans Pro SemiBold"/>
              </a:rPr>
              <a:t>Recruit respondents + baseline survey</a:t>
            </a:r>
            <a:endParaRPr sz="1200" b="1" dirty="0">
              <a:latin typeface="Calibri" panose="020F0502020204030204" pitchFamily="34" charset="0"/>
              <a:ea typeface="Source Sans Pro SemiBold"/>
              <a:cs typeface="Calibri" panose="020F0502020204030204" pitchFamily="34" charset="0"/>
              <a:sym typeface="Source Sans Pro SemiBold"/>
            </a:endParaRPr>
          </a:p>
        </p:txBody>
      </p:sp>
      <p:sp>
        <p:nvSpPr>
          <p:cNvPr id="108" name="Google Shape;108;p20"/>
          <p:cNvSpPr txBox="1"/>
          <p:nvPr/>
        </p:nvSpPr>
        <p:spPr>
          <a:xfrm>
            <a:off x="4129266" y="834294"/>
            <a:ext cx="1481569" cy="692475"/>
          </a:xfrm>
          <a:prstGeom prst="rect">
            <a:avLst/>
          </a:prstGeom>
          <a:noFill/>
          <a:ln>
            <a:noFill/>
          </a:ln>
        </p:spPr>
        <p:txBody>
          <a:bodyPr spcFirstLastPara="1" wrap="square" lIns="68569" tIns="68569" rIns="68569" bIns="68569" anchor="t" anchorCtr="0">
            <a:spAutoFit/>
          </a:bodyPr>
          <a:lstStyle/>
          <a:p>
            <a:pPr algn="ctr"/>
            <a:r>
              <a:rPr lang="en" sz="1200" b="1" dirty="0">
                <a:latin typeface="Calibri" panose="020F0502020204030204" pitchFamily="34" charset="0"/>
                <a:ea typeface="Source Sans Pro SemiBold"/>
                <a:cs typeface="Calibri" panose="020F0502020204030204" pitchFamily="34" charset="0"/>
                <a:sym typeface="Source Sans Pro SemiBold"/>
              </a:rPr>
              <a:t>Randomize and </a:t>
            </a:r>
            <a:br>
              <a:rPr lang="en" sz="1200" b="1" dirty="0">
                <a:latin typeface="Calibri" panose="020F0502020204030204" pitchFamily="34" charset="0"/>
                <a:ea typeface="Source Sans Pro SemiBold"/>
                <a:cs typeface="Calibri" panose="020F0502020204030204" pitchFamily="34" charset="0"/>
                <a:sym typeface="Source Sans Pro SemiBold"/>
              </a:rPr>
            </a:br>
            <a:r>
              <a:rPr lang="en" sz="1200" b="1" dirty="0">
                <a:latin typeface="Calibri" panose="020F0502020204030204" pitchFamily="34" charset="0"/>
                <a:ea typeface="Source Sans Pro SemiBold"/>
                <a:cs typeface="Calibri" panose="020F0502020204030204" pitchFamily="34" charset="0"/>
                <a:sym typeface="Source Sans Pro SemiBold"/>
              </a:rPr>
              <a:t>re-market content </a:t>
            </a:r>
            <a:br>
              <a:rPr lang="en" sz="1200" b="1" dirty="0">
                <a:latin typeface="Calibri" panose="020F0502020204030204" pitchFamily="34" charset="0"/>
                <a:ea typeface="Source Sans Pro SemiBold"/>
                <a:cs typeface="Calibri" panose="020F0502020204030204" pitchFamily="34" charset="0"/>
                <a:sym typeface="Source Sans Pro SemiBold"/>
              </a:rPr>
            </a:br>
            <a:r>
              <a:rPr lang="en" sz="1200" b="1" dirty="0">
                <a:latin typeface="Calibri" panose="020F0502020204030204" pitchFamily="34" charset="0"/>
                <a:ea typeface="Source Sans Pro SemiBold"/>
                <a:cs typeface="Calibri" panose="020F0502020204030204" pitchFamily="34" charset="0"/>
                <a:sym typeface="Source Sans Pro SemiBold"/>
              </a:rPr>
              <a:t>(2 weeks)</a:t>
            </a:r>
            <a:endParaRPr sz="1200" b="1" dirty="0">
              <a:latin typeface="Calibri" panose="020F0502020204030204" pitchFamily="34" charset="0"/>
              <a:ea typeface="Source Sans Pro SemiBold"/>
              <a:cs typeface="Calibri" panose="020F0502020204030204" pitchFamily="34" charset="0"/>
              <a:sym typeface="Source Sans Pro SemiBold"/>
            </a:endParaRPr>
          </a:p>
        </p:txBody>
      </p:sp>
      <p:sp>
        <p:nvSpPr>
          <p:cNvPr id="109" name="Google Shape;109;p20"/>
          <p:cNvSpPr txBox="1"/>
          <p:nvPr/>
        </p:nvSpPr>
        <p:spPr>
          <a:xfrm>
            <a:off x="7116682" y="1082590"/>
            <a:ext cx="1391491" cy="346226"/>
          </a:xfrm>
          <a:prstGeom prst="rect">
            <a:avLst/>
          </a:prstGeom>
          <a:noFill/>
          <a:ln>
            <a:noFill/>
          </a:ln>
        </p:spPr>
        <p:txBody>
          <a:bodyPr spcFirstLastPara="1" wrap="square" lIns="68569" tIns="68569" rIns="68569" bIns="68569" anchor="t" anchorCtr="0">
            <a:spAutoFit/>
          </a:bodyPr>
          <a:lstStyle/>
          <a:p>
            <a:r>
              <a:rPr lang="en" sz="1200" b="1" dirty="0">
                <a:latin typeface="Calibri" panose="020F0502020204030204" pitchFamily="34" charset="0"/>
                <a:ea typeface="Source Sans Pro SemiBold"/>
                <a:cs typeface="Calibri" panose="020F0502020204030204" pitchFamily="34" charset="0"/>
                <a:sym typeface="Source Sans Pro SemiBold"/>
              </a:rPr>
              <a:t>Follow-up</a:t>
            </a:r>
            <a:r>
              <a:rPr lang="en" sz="1350" b="1" dirty="0">
                <a:latin typeface="Calibri" panose="020F0502020204030204" pitchFamily="34" charset="0"/>
                <a:ea typeface="Source Sans Pro SemiBold"/>
                <a:cs typeface="Calibri" panose="020F0502020204030204" pitchFamily="34" charset="0"/>
                <a:sym typeface="Source Sans Pro SemiBold"/>
              </a:rPr>
              <a:t> </a:t>
            </a:r>
            <a:r>
              <a:rPr lang="en" sz="1200" b="1" dirty="0">
                <a:latin typeface="Calibri" panose="020F0502020204030204" pitchFamily="34" charset="0"/>
                <a:ea typeface="Source Sans Pro SemiBold"/>
                <a:cs typeface="Calibri" panose="020F0502020204030204" pitchFamily="34" charset="0"/>
                <a:sym typeface="Source Sans Pro SemiBold"/>
              </a:rPr>
              <a:t>survey</a:t>
            </a:r>
            <a:endParaRPr sz="1200" b="1" dirty="0">
              <a:latin typeface="Calibri" panose="020F0502020204030204" pitchFamily="34" charset="0"/>
              <a:ea typeface="Source Sans Pro SemiBold"/>
              <a:cs typeface="Calibri" panose="020F0502020204030204" pitchFamily="34" charset="0"/>
              <a:sym typeface="Source Sans Pro SemiBold"/>
            </a:endParaRPr>
          </a:p>
        </p:txBody>
      </p:sp>
      <p:cxnSp>
        <p:nvCxnSpPr>
          <p:cNvPr id="111" name="Google Shape;111;p20"/>
          <p:cNvCxnSpPr>
            <a:cxnSpLocks/>
          </p:cNvCxnSpPr>
          <p:nvPr/>
        </p:nvCxnSpPr>
        <p:spPr>
          <a:xfrm>
            <a:off x="6958460" y="1077173"/>
            <a:ext cx="0" cy="3555498"/>
          </a:xfrm>
          <a:prstGeom prst="straightConnector1">
            <a:avLst/>
          </a:prstGeom>
          <a:noFill/>
          <a:ln w="19050" cap="flat" cmpd="sng">
            <a:solidFill>
              <a:schemeClr val="dk2"/>
            </a:solidFill>
            <a:prstDash val="dot"/>
            <a:round/>
            <a:headEnd type="none" w="med" len="med"/>
            <a:tailEnd type="none" w="med" len="med"/>
          </a:ln>
        </p:spPr>
      </p:cxnSp>
      <p:cxnSp>
        <p:nvCxnSpPr>
          <p:cNvPr id="112" name="Google Shape;112;p20"/>
          <p:cNvCxnSpPr>
            <a:cxnSpLocks/>
          </p:cNvCxnSpPr>
          <p:nvPr/>
        </p:nvCxnSpPr>
        <p:spPr>
          <a:xfrm>
            <a:off x="5910300" y="1485401"/>
            <a:ext cx="1042618" cy="0"/>
          </a:xfrm>
          <a:prstGeom prst="straightConnector1">
            <a:avLst/>
          </a:prstGeom>
          <a:noFill/>
          <a:ln w="9525" cap="flat" cmpd="sng">
            <a:solidFill>
              <a:schemeClr val="dk2"/>
            </a:solidFill>
            <a:prstDash val="solid"/>
            <a:round/>
            <a:headEnd type="triangle" w="med" len="med"/>
            <a:tailEnd type="triangle" w="med" len="med"/>
          </a:ln>
        </p:spPr>
      </p:cxnSp>
      <p:cxnSp>
        <p:nvCxnSpPr>
          <p:cNvPr id="116" name="Google Shape;116;p20"/>
          <p:cNvCxnSpPr>
            <a:cxnSpLocks/>
          </p:cNvCxnSpPr>
          <p:nvPr/>
        </p:nvCxnSpPr>
        <p:spPr>
          <a:xfrm>
            <a:off x="550019" y="1060110"/>
            <a:ext cx="0" cy="3579554"/>
          </a:xfrm>
          <a:prstGeom prst="straightConnector1">
            <a:avLst/>
          </a:prstGeom>
          <a:noFill/>
          <a:ln w="19050" cap="flat" cmpd="sng">
            <a:solidFill>
              <a:schemeClr val="dk2"/>
            </a:solidFill>
            <a:prstDash val="dot"/>
            <a:round/>
            <a:headEnd type="none" w="med" len="med"/>
            <a:tailEnd type="none" w="med" len="med"/>
          </a:ln>
        </p:spPr>
      </p:cxnSp>
      <p:cxnSp>
        <p:nvCxnSpPr>
          <p:cNvPr id="117" name="Google Shape;117;p20"/>
          <p:cNvCxnSpPr>
            <a:cxnSpLocks/>
          </p:cNvCxnSpPr>
          <p:nvPr/>
        </p:nvCxnSpPr>
        <p:spPr>
          <a:xfrm>
            <a:off x="8498360" y="1053117"/>
            <a:ext cx="0" cy="3579554"/>
          </a:xfrm>
          <a:prstGeom prst="straightConnector1">
            <a:avLst/>
          </a:prstGeom>
          <a:noFill/>
          <a:ln w="19050" cap="flat" cmpd="sng">
            <a:solidFill>
              <a:schemeClr val="dk2"/>
            </a:solidFill>
            <a:prstDash val="dot"/>
            <a:round/>
            <a:headEnd type="none" w="med" len="med"/>
            <a:tailEnd type="none" w="med" len="med"/>
          </a:ln>
        </p:spPr>
      </p:cxnSp>
      <p:sp>
        <p:nvSpPr>
          <p:cNvPr id="118" name="Google Shape;118;p20"/>
          <p:cNvSpPr txBox="1"/>
          <p:nvPr/>
        </p:nvSpPr>
        <p:spPr>
          <a:xfrm>
            <a:off x="5884934" y="1080503"/>
            <a:ext cx="1063714" cy="323143"/>
          </a:xfrm>
          <a:prstGeom prst="rect">
            <a:avLst/>
          </a:prstGeom>
          <a:noFill/>
          <a:ln>
            <a:noFill/>
          </a:ln>
        </p:spPr>
        <p:txBody>
          <a:bodyPr spcFirstLastPara="1" wrap="square" lIns="68569" tIns="68569" rIns="68569" bIns="68569" anchor="t" anchorCtr="0">
            <a:spAutoFit/>
          </a:bodyPr>
          <a:lstStyle/>
          <a:p>
            <a:pPr algn="ctr"/>
            <a:r>
              <a:rPr lang="en" sz="1200" b="1" dirty="0">
                <a:latin typeface="Calibri" panose="020F0502020204030204" pitchFamily="34" charset="0"/>
                <a:ea typeface="Source Sans Pro SemiBold"/>
                <a:cs typeface="Calibri" panose="020F0502020204030204" pitchFamily="34" charset="0"/>
                <a:sym typeface="Source Sans Pro SemiBold"/>
              </a:rPr>
              <a:t>Break</a:t>
            </a:r>
            <a:endParaRPr sz="1200" b="1" dirty="0">
              <a:latin typeface="Calibri" panose="020F0502020204030204" pitchFamily="34" charset="0"/>
              <a:ea typeface="Source Sans Pro SemiBold"/>
              <a:cs typeface="Calibri" panose="020F0502020204030204" pitchFamily="34" charset="0"/>
              <a:sym typeface="Source Sans Pro SemiBold"/>
            </a:endParaRPr>
          </a:p>
        </p:txBody>
      </p:sp>
      <p:sp>
        <p:nvSpPr>
          <p:cNvPr id="2" name="Title 1">
            <a:extLst>
              <a:ext uri="{FF2B5EF4-FFF2-40B4-BE49-F238E27FC236}">
                <a16:creationId xmlns:a16="http://schemas.microsoft.com/office/drawing/2014/main" id="{C423508C-3048-7825-A016-D1106C9865E6}"/>
              </a:ext>
            </a:extLst>
          </p:cNvPr>
          <p:cNvSpPr>
            <a:spLocks noGrp="1"/>
          </p:cNvSpPr>
          <p:nvPr>
            <p:ph type="title"/>
          </p:nvPr>
        </p:nvSpPr>
        <p:spPr>
          <a:xfrm>
            <a:off x="455536" y="0"/>
            <a:ext cx="7053349" cy="672604"/>
          </a:xfrm>
        </p:spPr>
        <p:txBody>
          <a:bodyPr/>
          <a:lstStyle/>
          <a:p>
            <a:r>
              <a:rPr lang="en-US" dirty="0"/>
              <a:t>Study 2: Individual-level </a:t>
            </a:r>
            <a:r>
              <a:rPr lang="en-US" i="1" dirty="0"/>
              <a:t>feed</a:t>
            </a:r>
            <a:r>
              <a:rPr lang="en-US" dirty="0"/>
              <a:t> experiment</a:t>
            </a:r>
          </a:p>
        </p:txBody>
      </p:sp>
      <p:sp>
        <p:nvSpPr>
          <p:cNvPr id="12" name="TextBox 11">
            <a:extLst>
              <a:ext uri="{FF2B5EF4-FFF2-40B4-BE49-F238E27FC236}">
                <a16:creationId xmlns:a16="http://schemas.microsoft.com/office/drawing/2014/main" id="{9BA74F04-A82B-9E64-7B8C-40B535C56F9F}"/>
              </a:ext>
            </a:extLst>
          </p:cNvPr>
          <p:cNvSpPr txBox="1">
            <a:spLocks/>
          </p:cNvSpPr>
          <p:nvPr/>
        </p:nvSpPr>
        <p:spPr>
          <a:xfrm>
            <a:off x="4851739" y="3133472"/>
            <a:ext cx="920089" cy="1463040"/>
          </a:xfrm>
          <a:prstGeom prst="rect">
            <a:avLst/>
          </a:prstGeom>
          <a:noFill/>
          <a:ln w="38100">
            <a:solidFill>
              <a:schemeClr val="dk1"/>
            </a:solidFill>
          </a:ln>
        </p:spPr>
        <p:txBody>
          <a:bodyPr wrap="square" rtlCol="0">
            <a:spAutoFit/>
          </a:bodyPr>
          <a:lstStyle/>
          <a:p>
            <a:pPr>
              <a:buNone/>
            </a:pPr>
            <a:endParaRPr lang="en-US" sz="1500" dirty="0" err="1">
              <a:latin typeface="Calibri"/>
              <a:cs typeface="Calibri"/>
            </a:endParaRPr>
          </a:p>
        </p:txBody>
      </p:sp>
      <p:sp>
        <p:nvSpPr>
          <p:cNvPr id="13" name="TextBox 12">
            <a:extLst>
              <a:ext uri="{FF2B5EF4-FFF2-40B4-BE49-F238E27FC236}">
                <a16:creationId xmlns:a16="http://schemas.microsoft.com/office/drawing/2014/main" id="{2F9BC1AE-0316-A9FD-80AC-2CDB6A1AC254}"/>
              </a:ext>
            </a:extLst>
          </p:cNvPr>
          <p:cNvSpPr txBox="1"/>
          <p:nvPr/>
        </p:nvSpPr>
        <p:spPr>
          <a:xfrm>
            <a:off x="5126406" y="3559563"/>
            <a:ext cx="517093" cy="553998"/>
          </a:xfrm>
          <a:prstGeom prst="rect">
            <a:avLst/>
          </a:prstGeom>
          <a:noFill/>
          <a:ln>
            <a:noFill/>
          </a:ln>
        </p:spPr>
        <p:txBody>
          <a:bodyPr wrap="square" rtlCol="0">
            <a:spAutoFit/>
          </a:bodyPr>
          <a:lstStyle/>
          <a:p>
            <a:pPr>
              <a:buNone/>
            </a:pPr>
            <a:r>
              <a:rPr lang="en-US" sz="1500" dirty="0">
                <a:latin typeface="Calibri"/>
                <a:cs typeface="Calibri"/>
              </a:rPr>
              <a:t>No Ad</a:t>
            </a:r>
          </a:p>
        </p:txBody>
      </p:sp>
      <p:cxnSp>
        <p:nvCxnSpPr>
          <p:cNvPr id="16" name="Curved Connector 15">
            <a:extLst>
              <a:ext uri="{FF2B5EF4-FFF2-40B4-BE49-F238E27FC236}">
                <a16:creationId xmlns:a16="http://schemas.microsoft.com/office/drawing/2014/main" id="{DA3AE5B7-5CF4-9020-F7BA-7095F5D4B85C}"/>
              </a:ext>
            </a:extLst>
          </p:cNvPr>
          <p:cNvCxnSpPr>
            <a:cxnSpLocks/>
          </p:cNvCxnSpPr>
          <p:nvPr/>
        </p:nvCxnSpPr>
        <p:spPr bwMode="auto">
          <a:xfrm flipV="1">
            <a:off x="4109771" y="2325834"/>
            <a:ext cx="688965" cy="604626"/>
          </a:xfrm>
          <a:prstGeom prst="curvedConnector3">
            <a:avLst/>
          </a:prstGeom>
          <a:noFill/>
          <a:ln w="25400" cap="flat" cmpd="sng" algn="ctr">
            <a:solidFill>
              <a:schemeClr val="tx1"/>
            </a:solidFill>
            <a:prstDash val="solid"/>
            <a:round/>
            <a:headEnd type="none" w="med" len="med"/>
            <a:tailEnd type="triangle"/>
          </a:ln>
          <a:effectLst/>
        </p:spPr>
      </p:cxnSp>
      <p:cxnSp>
        <p:nvCxnSpPr>
          <p:cNvPr id="20" name="Curved Connector 19">
            <a:extLst>
              <a:ext uri="{FF2B5EF4-FFF2-40B4-BE49-F238E27FC236}">
                <a16:creationId xmlns:a16="http://schemas.microsoft.com/office/drawing/2014/main" id="{B4C82EA4-D241-45D4-197C-7FA7C1CC580E}"/>
              </a:ext>
            </a:extLst>
          </p:cNvPr>
          <p:cNvCxnSpPr>
            <a:cxnSpLocks/>
          </p:cNvCxnSpPr>
          <p:nvPr/>
        </p:nvCxnSpPr>
        <p:spPr bwMode="auto">
          <a:xfrm>
            <a:off x="4103814" y="3133473"/>
            <a:ext cx="688965" cy="604626"/>
          </a:xfrm>
          <a:prstGeom prst="curvedConnector3">
            <a:avLst/>
          </a:prstGeom>
          <a:noFill/>
          <a:ln w="25400" cap="flat" cmpd="sng" algn="ctr">
            <a:solidFill>
              <a:schemeClr val="tx1"/>
            </a:solidFill>
            <a:prstDash val="solid"/>
            <a:round/>
            <a:headEnd type="none" w="med" len="med"/>
            <a:tailEnd type="triangle"/>
          </a:ln>
          <a:effectLst/>
        </p:spPr>
      </p:cxnSp>
      <p:sp>
        <p:nvSpPr>
          <p:cNvPr id="21" name="Slide Number Placeholder 3">
            <a:extLst>
              <a:ext uri="{FF2B5EF4-FFF2-40B4-BE49-F238E27FC236}">
                <a16:creationId xmlns:a16="http://schemas.microsoft.com/office/drawing/2014/main" id="{37F57B06-993E-92A1-7F65-0AA74C098242}"/>
              </a:ext>
            </a:extLst>
          </p:cNvPr>
          <p:cNvSpPr>
            <a:spLocks noGrp="1"/>
          </p:cNvSpPr>
          <p:nvPr>
            <p:ph type="sldNum" sz="quarter" idx="10"/>
          </p:nvPr>
        </p:nvSpPr>
        <p:spPr>
          <a:xfrm>
            <a:off x="8578734" y="4874150"/>
            <a:ext cx="498762" cy="357188"/>
          </a:xfrm>
        </p:spPr>
        <p:txBody>
          <a:bodyPr/>
          <a:lstStyle/>
          <a:p>
            <a:fld id="{1C6EBB7F-3BCE-334A-90C7-B731B5EF6141}" type="slidenum">
              <a:rPr lang="en-US" smtClean="0">
                <a:solidFill>
                  <a:srgbClr val="000000"/>
                </a:solidFill>
              </a:rPr>
              <a:pPr/>
              <a:t>19</a:t>
            </a:fld>
            <a:endParaRPr lang="en-US" dirty="0">
              <a:solidFill>
                <a:srgbClr val="000000"/>
              </a:solidFill>
            </a:endParaRPr>
          </a:p>
        </p:txBody>
      </p:sp>
      <p:pic>
        <p:nvPicPr>
          <p:cNvPr id="36" name="Picture 35" descr="Icon&#10;&#10;Description automatically generated">
            <a:extLst>
              <a:ext uri="{FF2B5EF4-FFF2-40B4-BE49-F238E27FC236}">
                <a16:creationId xmlns:a16="http://schemas.microsoft.com/office/drawing/2014/main" id="{DEC0CB26-4083-3DA1-F7BB-CAEAD0945835}"/>
              </a:ext>
            </a:extLst>
          </p:cNvPr>
          <p:cNvPicPr>
            <a:picLocks noChangeAspect="1"/>
          </p:cNvPicPr>
          <p:nvPr/>
        </p:nvPicPr>
        <p:blipFill>
          <a:blip r:embed="rId4"/>
          <a:stretch>
            <a:fillRect/>
          </a:stretch>
        </p:blipFill>
        <p:spPr>
          <a:xfrm>
            <a:off x="6193579" y="2704930"/>
            <a:ext cx="450281" cy="451059"/>
          </a:xfrm>
          <a:prstGeom prst="rect">
            <a:avLst/>
          </a:prstGeom>
        </p:spPr>
      </p:pic>
      <p:sp>
        <p:nvSpPr>
          <p:cNvPr id="3" name="TextBox 2">
            <a:extLst>
              <a:ext uri="{FF2B5EF4-FFF2-40B4-BE49-F238E27FC236}">
                <a16:creationId xmlns:a16="http://schemas.microsoft.com/office/drawing/2014/main" id="{170CCA53-8F82-2C26-3353-A360FAF5A31F}"/>
              </a:ext>
            </a:extLst>
          </p:cNvPr>
          <p:cNvSpPr txBox="1"/>
          <p:nvPr/>
        </p:nvSpPr>
        <p:spPr>
          <a:xfrm>
            <a:off x="2082186" y="3981789"/>
            <a:ext cx="1562982" cy="461665"/>
          </a:xfrm>
          <a:prstGeom prst="rect">
            <a:avLst/>
          </a:prstGeom>
          <a:noFill/>
          <a:ln>
            <a:noFill/>
          </a:ln>
        </p:spPr>
        <p:txBody>
          <a:bodyPr wrap="square" rtlCol="0">
            <a:spAutoFit/>
          </a:bodyPr>
          <a:lstStyle/>
          <a:p>
            <a:pPr algn="ctr">
              <a:buNone/>
            </a:pPr>
            <a:r>
              <a:rPr lang="en-US" sz="1200" dirty="0">
                <a:latin typeface="Calibri"/>
                <a:cs typeface="Calibri"/>
                <a:sym typeface="Wingdings" pitchFamily="2" charset="2"/>
              </a:rPr>
              <a:t> </a:t>
            </a:r>
            <a:r>
              <a:rPr lang="en-US" sz="1200" dirty="0">
                <a:latin typeface="Calibri"/>
                <a:cs typeface="Calibri"/>
              </a:rPr>
              <a:t>Record FB IDs for tracking</a:t>
            </a:r>
          </a:p>
        </p:txBody>
      </p:sp>
      <p:pic>
        <p:nvPicPr>
          <p:cNvPr id="5" name="Picture 4" descr="Diagram&#10;&#10;Description automatically generated">
            <a:extLst>
              <a:ext uri="{FF2B5EF4-FFF2-40B4-BE49-F238E27FC236}">
                <a16:creationId xmlns:a16="http://schemas.microsoft.com/office/drawing/2014/main" id="{476BD494-E303-4CD5-1D99-A18D831F8264}"/>
              </a:ext>
            </a:extLst>
          </p:cNvPr>
          <p:cNvPicPr>
            <a:picLocks/>
          </p:cNvPicPr>
          <p:nvPr/>
        </p:nvPicPr>
        <p:blipFill>
          <a:blip r:embed="rId5"/>
          <a:stretch>
            <a:fillRect/>
          </a:stretch>
        </p:blipFill>
        <p:spPr>
          <a:xfrm>
            <a:off x="4870051" y="1610226"/>
            <a:ext cx="891540" cy="1433322"/>
          </a:xfrm>
          <a:prstGeom prst="rect">
            <a:avLst/>
          </a:prstGeom>
          <a:ln w="38100">
            <a:solidFill>
              <a:schemeClr val="tx1"/>
            </a:solidFill>
          </a:ln>
        </p:spPr>
      </p:pic>
      <p:pic>
        <p:nvPicPr>
          <p:cNvPr id="8" name="Picture 7" descr="A person and a child&#10;&#10;Description automatically generated with low confidence">
            <a:extLst>
              <a:ext uri="{FF2B5EF4-FFF2-40B4-BE49-F238E27FC236}">
                <a16:creationId xmlns:a16="http://schemas.microsoft.com/office/drawing/2014/main" id="{DA3B0CE0-9B7F-A317-15B7-FA51BAD85643}"/>
              </a:ext>
            </a:extLst>
          </p:cNvPr>
          <p:cNvPicPr>
            <a:picLocks noChangeAspect="1"/>
          </p:cNvPicPr>
          <p:nvPr/>
        </p:nvPicPr>
        <p:blipFill>
          <a:blip r:embed="rId6"/>
          <a:stretch>
            <a:fillRect/>
          </a:stretch>
        </p:blipFill>
        <p:spPr>
          <a:xfrm>
            <a:off x="988340" y="2048396"/>
            <a:ext cx="1068958" cy="1853858"/>
          </a:xfrm>
          <a:prstGeom prst="rect">
            <a:avLst/>
          </a:prstGeom>
          <a:ln w="38100">
            <a:solidFill>
              <a:schemeClr val="tx1"/>
            </a:solidFill>
          </a:ln>
        </p:spPr>
      </p:pic>
      <p:sp>
        <p:nvSpPr>
          <p:cNvPr id="17" name="TextBox 16">
            <a:extLst>
              <a:ext uri="{FF2B5EF4-FFF2-40B4-BE49-F238E27FC236}">
                <a16:creationId xmlns:a16="http://schemas.microsoft.com/office/drawing/2014/main" id="{6761A2C9-DAE5-4284-01E5-B4709AC4AAD5}"/>
              </a:ext>
            </a:extLst>
          </p:cNvPr>
          <p:cNvSpPr txBox="1"/>
          <p:nvPr/>
        </p:nvSpPr>
        <p:spPr>
          <a:xfrm>
            <a:off x="5910299" y="3105126"/>
            <a:ext cx="1038349" cy="276999"/>
          </a:xfrm>
          <a:prstGeom prst="rect">
            <a:avLst/>
          </a:prstGeom>
          <a:noFill/>
          <a:ln>
            <a:noFill/>
          </a:ln>
        </p:spPr>
        <p:txBody>
          <a:bodyPr wrap="square" rtlCol="0">
            <a:spAutoFit/>
          </a:bodyPr>
          <a:lstStyle/>
          <a:p>
            <a:pPr algn="ctr">
              <a:buNone/>
            </a:pPr>
            <a:r>
              <a:rPr lang="en-US" sz="1200" dirty="0">
                <a:latin typeface="Calibri"/>
                <a:cs typeface="Calibri"/>
                <a:sym typeface="Wingdings" pitchFamily="2" charset="2"/>
              </a:rPr>
              <a:t>2 weeks</a:t>
            </a:r>
            <a:endParaRPr lang="en-US" sz="1200" dirty="0">
              <a:latin typeface="Calibri"/>
              <a:cs typeface="Calibri"/>
            </a:endParaRPr>
          </a:p>
        </p:txBody>
      </p:sp>
      <p:sp>
        <p:nvSpPr>
          <p:cNvPr id="18" name="TextBox 17">
            <a:extLst>
              <a:ext uri="{FF2B5EF4-FFF2-40B4-BE49-F238E27FC236}">
                <a16:creationId xmlns:a16="http://schemas.microsoft.com/office/drawing/2014/main" id="{23A517B9-BAB8-8B31-379B-94E33AB251FE}"/>
              </a:ext>
            </a:extLst>
          </p:cNvPr>
          <p:cNvSpPr txBox="1"/>
          <p:nvPr/>
        </p:nvSpPr>
        <p:spPr>
          <a:xfrm>
            <a:off x="6945191" y="3959524"/>
            <a:ext cx="1562982" cy="461665"/>
          </a:xfrm>
          <a:prstGeom prst="rect">
            <a:avLst/>
          </a:prstGeom>
          <a:noFill/>
          <a:ln>
            <a:noFill/>
          </a:ln>
        </p:spPr>
        <p:txBody>
          <a:bodyPr wrap="square" rtlCol="0">
            <a:spAutoFit/>
          </a:bodyPr>
          <a:lstStyle/>
          <a:p>
            <a:pPr algn="ctr">
              <a:buNone/>
            </a:pPr>
            <a:r>
              <a:rPr lang="en-US" sz="1200" dirty="0">
                <a:latin typeface="Calibri"/>
                <a:cs typeface="Calibri"/>
                <a:sym typeface="Wingdings" pitchFamily="2" charset="2"/>
              </a:rPr>
              <a:t> </a:t>
            </a:r>
            <a:r>
              <a:rPr lang="en-US" sz="1200" dirty="0">
                <a:latin typeface="Calibri"/>
                <a:cs typeface="Calibri"/>
              </a:rPr>
              <a:t>Ask about bed net use</a:t>
            </a:r>
          </a:p>
        </p:txBody>
      </p:sp>
      <p:sp>
        <p:nvSpPr>
          <p:cNvPr id="4" name="TextBox 3">
            <a:extLst>
              <a:ext uri="{FF2B5EF4-FFF2-40B4-BE49-F238E27FC236}">
                <a16:creationId xmlns:a16="http://schemas.microsoft.com/office/drawing/2014/main" id="{05AA9267-DC53-78BD-E40E-4EDC804CB5BC}"/>
              </a:ext>
            </a:extLst>
          </p:cNvPr>
          <p:cNvSpPr txBox="1"/>
          <p:nvPr/>
        </p:nvSpPr>
        <p:spPr>
          <a:xfrm>
            <a:off x="1340560" y="4546918"/>
            <a:ext cx="1562982" cy="276999"/>
          </a:xfrm>
          <a:prstGeom prst="rect">
            <a:avLst/>
          </a:prstGeom>
          <a:noFill/>
          <a:ln>
            <a:noFill/>
          </a:ln>
        </p:spPr>
        <p:txBody>
          <a:bodyPr wrap="square" rtlCol="0">
            <a:spAutoFit/>
          </a:bodyPr>
          <a:lstStyle/>
          <a:p>
            <a:pPr algn="ctr">
              <a:buNone/>
            </a:pPr>
            <a:r>
              <a:rPr lang="en-US" sz="1200" dirty="0">
                <a:latin typeface="Calibri"/>
                <a:cs typeface="Calibri"/>
                <a:sym typeface="Wingdings" pitchFamily="2" charset="2"/>
              </a:rPr>
              <a:t>n=1,300</a:t>
            </a:r>
            <a:endParaRPr lang="en-US" sz="1200" dirty="0">
              <a:latin typeface="Calibri"/>
              <a:cs typeface="Calibri"/>
            </a:endParaRPr>
          </a:p>
        </p:txBody>
      </p:sp>
      <p:pic>
        <p:nvPicPr>
          <p:cNvPr id="6" name="Picture 5">
            <a:extLst>
              <a:ext uri="{FF2B5EF4-FFF2-40B4-BE49-F238E27FC236}">
                <a16:creationId xmlns:a16="http://schemas.microsoft.com/office/drawing/2014/main" id="{39D3390B-E2A2-B140-2D1F-9299858A1FE7}"/>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129266" y="2034173"/>
            <a:ext cx="457462" cy="305393"/>
          </a:xfrm>
          <a:prstGeom prst="rect">
            <a:avLst/>
          </a:prstGeom>
        </p:spPr>
      </p:pic>
      <p:pic>
        <p:nvPicPr>
          <p:cNvPr id="7" name="Picture 6">
            <a:extLst>
              <a:ext uri="{FF2B5EF4-FFF2-40B4-BE49-F238E27FC236}">
                <a16:creationId xmlns:a16="http://schemas.microsoft.com/office/drawing/2014/main" id="{536323CB-60D5-AA46-EB33-61EEF83AE5D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157393" y="1741784"/>
            <a:ext cx="374328" cy="222098"/>
          </a:xfrm>
          <a:prstGeom prst="rect">
            <a:avLst/>
          </a:prstGeom>
        </p:spPr>
      </p:pic>
      <p:pic>
        <p:nvPicPr>
          <p:cNvPr id="9" name="Picture 8">
            <a:extLst>
              <a:ext uri="{FF2B5EF4-FFF2-40B4-BE49-F238E27FC236}">
                <a16:creationId xmlns:a16="http://schemas.microsoft.com/office/drawing/2014/main" id="{7B947EBA-B275-57C4-C9D6-A46E944CDEA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156970" y="4156509"/>
            <a:ext cx="457462" cy="305393"/>
          </a:xfrm>
          <a:prstGeom prst="rect">
            <a:avLst/>
          </a:prstGeom>
        </p:spPr>
      </p:pic>
      <p:pic>
        <p:nvPicPr>
          <p:cNvPr id="10" name="Picture 9">
            <a:extLst>
              <a:ext uri="{FF2B5EF4-FFF2-40B4-BE49-F238E27FC236}">
                <a16:creationId xmlns:a16="http://schemas.microsoft.com/office/drawing/2014/main" id="{AD0CD562-9EFC-253F-A3A8-8088A05BA96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185097" y="3864120"/>
            <a:ext cx="374328" cy="222098"/>
          </a:xfrm>
          <a:prstGeom prst="rect">
            <a:avLst/>
          </a:prstGeom>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P spid="118" grpId="0"/>
      <p:bldP spid="12" grpId="0" animBg="1"/>
      <p:bldP spid="13" grpId="0"/>
      <p:bldP spid="17" grpId="0"/>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71805-9FAA-FF70-FA4B-0084285765B0}"/>
              </a:ext>
            </a:extLst>
          </p:cNvPr>
          <p:cNvSpPr>
            <a:spLocks noGrp="1"/>
          </p:cNvSpPr>
          <p:nvPr>
            <p:ph type="title"/>
          </p:nvPr>
        </p:nvSpPr>
        <p:spPr>
          <a:xfrm>
            <a:off x="457200" y="12302"/>
            <a:ext cx="8610600" cy="657766"/>
          </a:xfrm>
        </p:spPr>
        <p:txBody>
          <a:bodyPr/>
          <a:lstStyle/>
          <a:p>
            <a:r>
              <a:rPr lang="en-US" dirty="0"/>
              <a:t>Motivation</a:t>
            </a:r>
          </a:p>
        </p:txBody>
      </p:sp>
      <p:sp>
        <p:nvSpPr>
          <p:cNvPr id="4" name="Slide Number Placeholder 3">
            <a:extLst>
              <a:ext uri="{FF2B5EF4-FFF2-40B4-BE49-F238E27FC236}">
                <a16:creationId xmlns:a16="http://schemas.microsoft.com/office/drawing/2014/main" id="{9AC6E66F-79DF-74EC-8DC1-EEAE5270F059}"/>
              </a:ext>
            </a:extLst>
          </p:cNvPr>
          <p:cNvSpPr>
            <a:spLocks noGrp="1"/>
          </p:cNvSpPr>
          <p:nvPr>
            <p:ph type="sldNum" sz="quarter" idx="10"/>
          </p:nvPr>
        </p:nvSpPr>
        <p:spPr/>
        <p:txBody>
          <a:bodyPr/>
          <a:lstStyle/>
          <a:p>
            <a:fld id="{1C6EBB7F-3BCE-334A-90C7-B731B5EF6141}" type="slidenum">
              <a:rPr lang="en-US" smtClean="0">
                <a:solidFill>
                  <a:srgbClr val="000000"/>
                </a:solidFill>
              </a:rPr>
              <a:pPr/>
              <a:t>2</a:t>
            </a:fld>
            <a:endParaRPr lang="en-US">
              <a:solidFill>
                <a:srgbClr val="000000"/>
              </a:solidFill>
            </a:endParaRPr>
          </a:p>
        </p:txBody>
      </p:sp>
      <p:pic>
        <p:nvPicPr>
          <p:cNvPr id="9" name="Picture 8" descr="A blue bird with black text&#10;&#10;Description automatically generated with medium confidence">
            <a:extLst>
              <a:ext uri="{FF2B5EF4-FFF2-40B4-BE49-F238E27FC236}">
                <a16:creationId xmlns:a16="http://schemas.microsoft.com/office/drawing/2014/main" id="{6C79167A-6B23-13A9-53C4-56688842B907}"/>
              </a:ext>
            </a:extLst>
          </p:cNvPr>
          <p:cNvPicPr>
            <a:picLocks noChangeAspect="1"/>
          </p:cNvPicPr>
          <p:nvPr/>
        </p:nvPicPr>
        <p:blipFill>
          <a:blip r:embed="rId3"/>
          <a:stretch>
            <a:fillRect/>
          </a:stretch>
        </p:blipFill>
        <p:spPr>
          <a:xfrm>
            <a:off x="717942" y="718452"/>
            <a:ext cx="3571566" cy="4110670"/>
          </a:xfrm>
          <a:prstGeom prst="rect">
            <a:avLst/>
          </a:prstGeom>
        </p:spPr>
      </p:pic>
      <p:sp>
        <p:nvSpPr>
          <p:cNvPr id="12" name="TextBox 11">
            <a:extLst>
              <a:ext uri="{FF2B5EF4-FFF2-40B4-BE49-F238E27FC236}">
                <a16:creationId xmlns:a16="http://schemas.microsoft.com/office/drawing/2014/main" id="{1E5AE1CD-A465-6D19-91F6-B12BCE9A1839}"/>
              </a:ext>
            </a:extLst>
          </p:cNvPr>
          <p:cNvSpPr txBox="1"/>
          <p:nvPr/>
        </p:nvSpPr>
        <p:spPr>
          <a:xfrm>
            <a:off x="4572000" y="1402645"/>
            <a:ext cx="4248858" cy="353943"/>
          </a:xfrm>
          <a:prstGeom prst="rect">
            <a:avLst/>
          </a:prstGeom>
          <a:noFill/>
          <a:ln>
            <a:noFill/>
          </a:ln>
        </p:spPr>
        <p:txBody>
          <a:bodyPr wrap="square">
            <a:spAutoFit/>
          </a:bodyPr>
          <a:lstStyle/>
          <a:p>
            <a:pPr>
              <a:spcBef>
                <a:spcPts val="600"/>
              </a:spcBef>
            </a:pPr>
            <a:r>
              <a:rPr lang="en-US" sz="1700" dirty="0">
                <a:latin typeface="Calibri" panose="020F0502020204030204" pitchFamily="34" charset="0"/>
                <a:cs typeface="Calibri" panose="020F0502020204030204" pitchFamily="34" charset="0"/>
              </a:rPr>
              <a:t>Protect our animal species before it’s too late</a:t>
            </a:r>
            <a:endParaRPr lang="en-US" sz="17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60833456"/>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31FAAC-6ED3-E7BE-BCC0-5F66832E988B}"/>
              </a:ext>
            </a:extLst>
          </p:cNvPr>
          <p:cNvSpPr>
            <a:spLocks noGrp="1"/>
          </p:cNvSpPr>
          <p:nvPr>
            <p:ph type="sldNum" sz="quarter" idx="10"/>
          </p:nvPr>
        </p:nvSpPr>
        <p:spPr/>
        <p:txBody>
          <a:bodyPr/>
          <a:lstStyle/>
          <a:p>
            <a:fld id="{1C6EBB7F-3BCE-334A-90C7-B731B5EF6141}" type="slidenum">
              <a:rPr lang="en-US" smtClean="0">
                <a:solidFill>
                  <a:srgbClr val="000000"/>
                </a:solidFill>
              </a:rPr>
              <a:pPr/>
              <a:t>20</a:t>
            </a:fld>
            <a:endParaRPr lang="en-US" dirty="0">
              <a:solidFill>
                <a:srgbClr val="000000"/>
              </a:solidFill>
            </a:endParaRPr>
          </a:p>
        </p:txBody>
      </p:sp>
      <p:sp>
        <p:nvSpPr>
          <p:cNvPr id="8" name="Title 1">
            <a:extLst>
              <a:ext uri="{FF2B5EF4-FFF2-40B4-BE49-F238E27FC236}">
                <a16:creationId xmlns:a16="http://schemas.microsoft.com/office/drawing/2014/main" id="{90D661C2-4F05-6C80-B7EA-1B80916F4E3F}"/>
              </a:ext>
            </a:extLst>
          </p:cNvPr>
          <p:cNvSpPr>
            <a:spLocks noGrp="1"/>
          </p:cNvSpPr>
          <p:nvPr>
            <p:ph type="title"/>
          </p:nvPr>
        </p:nvSpPr>
        <p:spPr>
          <a:xfrm>
            <a:off x="427860" y="13484"/>
            <a:ext cx="8610600" cy="657766"/>
          </a:xfrm>
        </p:spPr>
        <p:txBody>
          <a:bodyPr/>
          <a:lstStyle/>
          <a:p>
            <a:r>
              <a:rPr lang="en-US" dirty="0"/>
              <a:t>Study 2: Findings</a:t>
            </a:r>
          </a:p>
        </p:txBody>
      </p:sp>
      <p:pic>
        <p:nvPicPr>
          <p:cNvPr id="2" name="Picture 1">
            <a:extLst>
              <a:ext uri="{FF2B5EF4-FFF2-40B4-BE49-F238E27FC236}">
                <a16:creationId xmlns:a16="http://schemas.microsoft.com/office/drawing/2014/main" id="{AF753101-C748-D8B2-E4D4-2D1DFE30A62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709535" y="4217003"/>
            <a:ext cx="665277" cy="444126"/>
          </a:xfrm>
          <a:prstGeom prst="rect">
            <a:avLst/>
          </a:prstGeom>
        </p:spPr>
      </p:pic>
      <p:pic>
        <p:nvPicPr>
          <p:cNvPr id="3" name="Picture 2">
            <a:extLst>
              <a:ext uri="{FF2B5EF4-FFF2-40B4-BE49-F238E27FC236}">
                <a16:creationId xmlns:a16="http://schemas.microsoft.com/office/drawing/2014/main" id="{0FF3479F-80C3-443E-521D-8B1450BB5F3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44969" y="4162841"/>
            <a:ext cx="544377" cy="322992"/>
          </a:xfrm>
          <a:prstGeom prst="rect">
            <a:avLst/>
          </a:prstGeom>
        </p:spPr>
      </p:pic>
      <p:pic>
        <p:nvPicPr>
          <p:cNvPr id="6" name="Graphic 5" descr="Badge Tick1 with solid fill">
            <a:extLst>
              <a:ext uri="{FF2B5EF4-FFF2-40B4-BE49-F238E27FC236}">
                <a16:creationId xmlns:a16="http://schemas.microsoft.com/office/drawing/2014/main" id="{83F00D0D-6DCC-39EA-AEAA-4C0D1728503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607882" y="4410351"/>
            <a:ext cx="310172" cy="310172"/>
          </a:xfrm>
          <a:prstGeom prst="rect">
            <a:avLst/>
          </a:prstGeom>
        </p:spPr>
      </p:pic>
      <p:pic>
        <p:nvPicPr>
          <p:cNvPr id="7" name="Graphic 6" descr="Badge Tick1 with solid fill">
            <a:extLst>
              <a:ext uri="{FF2B5EF4-FFF2-40B4-BE49-F238E27FC236}">
                <a16:creationId xmlns:a16="http://schemas.microsoft.com/office/drawing/2014/main" id="{AB3DEF2C-4687-4BD4-315D-37AD6EA5DF7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381287" y="4410351"/>
            <a:ext cx="310172" cy="310172"/>
          </a:xfrm>
          <a:prstGeom prst="rect">
            <a:avLst/>
          </a:prstGeom>
        </p:spPr>
      </p:pic>
      <p:graphicFrame>
        <p:nvGraphicFramePr>
          <p:cNvPr id="5" name="Chart 4">
            <a:extLst>
              <a:ext uri="{FF2B5EF4-FFF2-40B4-BE49-F238E27FC236}">
                <a16:creationId xmlns:a16="http://schemas.microsoft.com/office/drawing/2014/main" id="{DA507054-00D7-6FD3-A80C-1AECA009883E}"/>
              </a:ext>
            </a:extLst>
          </p:cNvPr>
          <p:cNvGraphicFramePr/>
          <p:nvPr>
            <p:extLst>
              <p:ext uri="{D42A27DB-BD31-4B8C-83A1-F6EECF244321}">
                <p14:modId xmlns:p14="http://schemas.microsoft.com/office/powerpoint/2010/main" val="1058503823"/>
              </p:ext>
            </p:extLst>
          </p:nvPr>
        </p:nvGraphicFramePr>
        <p:xfrm>
          <a:off x="240632" y="802719"/>
          <a:ext cx="4562374" cy="3785056"/>
        </p:xfrm>
        <a:graphic>
          <a:graphicData uri="http://schemas.openxmlformats.org/drawingml/2006/chart">
            <c:chart xmlns:c="http://schemas.openxmlformats.org/drawingml/2006/chart" xmlns:r="http://schemas.openxmlformats.org/officeDocument/2006/relationships" r:id="rId6"/>
          </a:graphicData>
        </a:graphic>
      </p:graphicFrame>
      <p:sp>
        <p:nvSpPr>
          <p:cNvPr id="12" name="TextBox 11">
            <a:extLst>
              <a:ext uri="{FF2B5EF4-FFF2-40B4-BE49-F238E27FC236}">
                <a16:creationId xmlns:a16="http://schemas.microsoft.com/office/drawing/2014/main" id="{B23ABA4D-1ED7-E744-2AEF-51FBDA4A4E0F}"/>
              </a:ext>
            </a:extLst>
          </p:cNvPr>
          <p:cNvSpPr txBox="1"/>
          <p:nvPr/>
        </p:nvSpPr>
        <p:spPr>
          <a:xfrm>
            <a:off x="1012196" y="1086583"/>
            <a:ext cx="778869" cy="461665"/>
          </a:xfrm>
          <a:prstGeom prst="rect">
            <a:avLst/>
          </a:prstGeom>
          <a:noFill/>
          <a:ln>
            <a:noFill/>
          </a:ln>
        </p:spPr>
        <p:txBody>
          <a:bodyPr wrap="square" rtlCol="0">
            <a:spAutoFit/>
          </a:bodyPr>
          <a:lstStyle/>
          <a:p>
            <a:pPr algn="ctr">
              <a:buNone/>
            </a:pPr>
            <a:r>
              <a:rPr lang="en-US" sz="1200" b="1" i="0" dirty="0">
                <a:latin typeface="Calibri"/>
                <a:cs typeface="Calibri"/>
              </a:rPr>
              <a:t>+11% </a:t>
            </a:r>
            <a:br>
              <a:rPr lang="en-US" sz="1200" b="1" i="0" dirty="0">
                <a:latin typeface="Calibri"/>
                <a:cs typeface="Calibri"/>
              </a:rPr>
            </a:br>
            <a:r>
              <a:rPr lang="en-US" sz="1200" i="1" dirty="0">
                <a:latin typeface="Calibri"/>
                <a:cs typeface="Calibri"/>
              </a:rPr>
              <a:t>(p&lt;</a:t>
            </a:r>
            <a:r>
              <a:rPr lang="en-US" sz="1050" i="1" dirty="0">
                <a:latin typeface="Calibri"/>
                <a:cs typeface="Calibri"/>
              </a:rPr>
              <a:t>0.05</a:t>
            </a:r>
            <a:r>
              <a:rPr lang="en-US" sz="1200" i="1" dirty="0">
                <a:latin typeface="Calibri"/>
                <a:cs typeface="Calibri"/>
              </a:rPr>
              <a:t>)</a:t>
            </a:r>
          </a:p>
        </p:txBody>
      </p:sp>
      <p:sp>
        <p:nvSpPr>
          <p:cNvPr id="13" name="TextBox 12">
            <a:extLst>
              <a:ext uri="{FF2B5EF4-FFF2-40B4-BE49-F238E27FC236}">
                <a16:creationId xmlns:a16="http://schemas.microsoft.com/office/drawing/2014/main" id="{EF1931EA-2C6F-0CFC-2A0F-6CAAD6362C28}"/>
              </a:ext>
            </a:extLst>
          </p:cNvPr>
          <p:cNvSpPr txBox="1"/>
          <p:nvPr/>
        </p:nvSpPr>
        <p:spPr>
          <a:xfrm>
            <a:off x="2369640" y="1087256"/>
            <a:ext cx="778869" cy="461665"/>
          </a:xfrm>
          <a:prstGeom prst="rect">
            <a:avLst/>
          </a:prstGeom>
          <a:noFill/>
          <a:ln>
            <a:noFill/>
          </a:ln>
        </p:spPr>
        <p:txBody>
          <a:bodyPr wrap="square" rtlCol="0">
            <a:spAutoFit/>
          </a:bodyPr>
          <a:lstStyle/>
          <a:p>
            <a:pPr algn="ctr">
              <a:buNone/>
            </a:pPr>
            <a:r>
              <a:rPr lang="en-US" sz="1200" b="1" i="0" dirty="0">
                <a:latin typeface="Calibri"/>
                <a:cs typeface="Calibri"/>
              </a:rPr>
              <a:t>+10% </a:t>
            </a:r>
            <a:br>
              <a:rPr lang="en-US" sz="1200" b="1" i="0" dirty="0">
                <a:latin typeface="Calibri"/>
                <a:cs typeface="Calibri"/>
              </a:rPr>
            </a:br>
            <a:r>
              <a:rPr lang="en-US" sz="1200" i="1" dirty="0">
                <a:latin typeface="Calibri"/>
                <a:cs typeface="Calibri"/>
              </a:rPr>
              <a:t>(p&lt;</a:t>
            </a:r>
            <a:r>
              <a:rPr lang="en-US" sz="1050" i="1" dirty="0">
                <a:latin typeface="Calibri"/>
                <a:cs typeface="Calibri"/>
              </a:rPr>
              <a:t>0.10</a:t>
            </a:r>
            <a:r>
              <a:rPr lang="en-US" sz="1200" i="1" dirty="0">
                <a:latin typeface="Calibri"/>
                <a:cs typeface="Calibri"/>
              </a:rPr>
              <a:t>)</a:t>
            </a:r>
          </a:p>
        </p:txBody>
      </p:sp>
      <p:sp>
        <p:nvSpPr>
          <p:cNvPr id="14" name="TextBox 13">
            <a:extLst>
              <a:ext uri="{FF2B5EF4-FFF2-40B4-BE49-F238E27FC236}">
                <a16:creationId xmlns:a16="http://schemas.microsoft.com/office/drawing/2014/main" id="{5A241F59-993C-4D3E-BAF1-7F86C394384E}"/>
              </a:ext>
            </a:extLst>
          </p:cNvPr>
          <p:cNvSpPr txBox="1"/>
          <p:nvPr/>
        </p:nvSpPr>
        <p:spPr>
          <a:xfrm>
            <a:off x="3619764" y="1086583"/>
            <a:ext cx="778869" cy="461665"/>
          </a:xfrm>
          <a:prstGeom prst="rect">
            <a:avLst/>
          </a:prstGeom>
          <a:noFill/>
          <a:ln>
            <a:noFill/>
          </a:ln>
        </p:spPr>
        <p:txBody>
          <a:bodyPr wrap="square" rtlCol="0">
            <a:spAutoFit/>
          </a:bodyPr>
          <a:lstStyle/>
          <a:p>
            <a:pPr algn="ctr">
              <a:buNone/>
            </a:pPr>
            <a:r>
              <a:rPr lang="en-US" sz="1200" b="1" i="0" dirty="0">
                <a:latin typeface="Calibri"/>
                <a:cs typeface="Calibri"/>
              </a:rPr>
              <a:t>+14% </a:t>
            </a:r>
            <a:br>
              <a:rPr lang="en-US" sz="1200" b="1" i="0" dirty="0">
                <a:latin typeface="Calibri"/>
                <a:cs typeface="Calibri"/>
              </a:rPr>
            </a:br>
            <a:r>
              <a:rPr lang="en-US" sz="1200" i="1" dirty="0">
                <a:latin typeface="Calibri"/>
                <a:cs typeface="Calibri"/>
              </a:rPr>
              <a:t>(p&lt;</a:t>
            </a:r>
            <a:r>
              <a:rPr lang="en-US" sz="1050" i="1" dirty="0">
                <a:latin typeface="Calibri"/>
                <a:cs typeface="Calibri"/>
              </a:rPr>
              <a:t>0.10</a:t>
            </a:r>
            <a:r>
              <a:rPr lang="en-US" sz="1200" i="1" dirty="0">
                <a:latin typeface="Calibri"/>
                <a:cs typeface="Calibri"/>
              </a:rPr>
              <a:t>)</a:t>
            </a:r>
          </a:p>
        </p:txBody>
      </p:sp>
      <p:sp>
        <p:nvSpPr>
          <p:cNvPr id="15" name="Content Placeholder 2">
            <a:extLst>
              <a:ext uri="{FF2B5EF4-FFF2-40B4-BE49-F238E27FC236}">
                <a16:creationId xmlns:a16="http://schemas.microsoft.com/office/drawing/2014/main" id="{CFBE8041-088E-1D9A-7E55-8E89A5D7E7FA}"/>
              </a:ext>
            </a:extLst>
          </p:cNvPr>
          <p:cNvSpPr txBox="1">
            <a:spLocks/>
          </p:cNvSpPr>
          <p:nvPr/>
        </p:nvSpPr>
        <p:spPr bwMode="auto">
          <a:xfrm>
            <a:off x="4734801" y="1679749"/>
            <a:ext cx="4266869" cy="2189257"/>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170256" indent="-170256" algn="l" rtl="0" eaLnBrk="0" fontAlgn="base" hangingPunct="0">
              <a:lnSpc>
                <a:spcPts val="1847"/>
              </a:lnSpc>
              <a:spcBef>
                <a:spcPts val="900"/>
              </a:spcBef>
              <a:spcAft>
                <a:spcPct val="0"/>
              </a:spcAft>
              <a:buSzPct val="100000"/>
              <a:buFont typeface="Wingdings" charset="2"/>
              <a:buChar char="§"/>
              <a:defRPr sz="2100">
                <a:solidFill>
                  <a:schemeClr val="tx1"/>
                </a:solidFill>
                <a:latin typeface="Calibri"/>
                <a:ea typeface="ＭＳ Ｐゴシック" charset="0"/>
                <a:cs typeface="Calibri"/>
              </a:defRPr>
            </a:lvl1pPr>
            <a:lvl2pPr marL="380990" indent="-164302" algn="l" rtl="0" eaLnBrk="0" fontAlgn="base" hangingPunct="0">
              <a:lnSpc>
                <a:spcPts val="1847"/>
              </a:lnSpc>
              <a:spcBef>
                <a:spcPts val="1350"/>
              </a:spcBef>
              <a:spcAft>
                <a:spcPct val="0"/>
              </a:spcAft>
              <a:buSzPct val="100000"/>
              <a:buFont typeface="Lucida Grande"/>
              <a:buChar char="▸"/>
              <a:defRPr sz="1800">
                <a:solidFill>
                  <a:schemeClr val="tx1"/>
                </a:solidFill>
                <a:latin typeface="Calibri"/>
                <a:ea typeface="Arial" charset="0"/>
                <a:cs typeface="Calibri"/>
              </a:defRPr>
            </a:lvl2pPr>
            <a:lvl3pPr marL="586964" indent="-120251" algn="l" rtl="0" eaLnBrk="0" fontAlgn="base" hangingPunct="0">
              <a:lnSpc>
                <a:spcPts val="1847"/>
              </a:lnSpc>
              <a:spcBef>
                <a:spcPts val="1350"/>
              </a:spcBef>
              <a:spcAft>
                <a:spcPct val="0"/>
              </a:spcAft>
              <a:buSzPct val="100000"/>
              <a:buFont typeface="Arial"/>
              <a:buChar char="•"/>
              <a:defRPr sz="1500">
                <a:solidFill>
                  <a:schemeClr val="tx1"/>
                </a:solidFill>
                <a:latin typeface="Calibri"/>
                <a:ea typeface="Arial" charset="0"/>
                <a:cs typeface="Calibri"/>
              </a:defRPr>
            </a:lvl3pPr>
            <a:lvl4pPr marL="842942" indent="-170256" algn="l" rtl="0" eaLnBrk="0" fontAlgn="base" hangingPunct="0">
              <a:lnSpc>
                <a:spcPts val="1847"/>
              </a:lnSpc>
              <a:spcBef>
                <a:spcPts val="1350"/>
              </a:spcBef>
              <a:spcAft>
                <a:spcPct val="0"/>
              </a:spcAft>
              <a:buSzPct val="100000"/>
              <a:buFont typeface="Wingdings" charset="2"/>
              <a:buChar char=""/>
              <a:defRPr sz="1200">
                <a:solidFill>
                  <a:schemeClr val="tx1"/>
                </a:solidFill>
                <a:latin typeface="Calibri"/>
                <a:ea typeface="Arial" charset="0"/>
                <a:cs typeface="Calibri"/>
              </a:defRPr>
            </a:lvl4pPr>
            <a:lvl5pPr marL="1101302" indent="-171446" algn="l" rtl="0" eaLnBrk="0" fontAlgn="base" hangingPunct="0">
              <a:lnSpc>
                <a:spcPts val="1847"/>
              </a:lnSpc>
              <a:spcBef>
                <a:spcPts val="1350"/>
              </a:spcBef>
              <a:spcAft>
                <a:spcPct val="0"/>
              </a:spcAft>
              <a:buChar char="»"/>
              <a:defRPr sz="1050">
                <a:solidFill>
                  <a:schemeClr val="tx1"/>
                </a:solidFill>
                <a:latin typeface="Calibri"/>
                <a:ea typeface="Arial" charset="0"/>
                <a:cs typeface="Calibri"/>
              </a:defRPr>
            </a:lvl5pPr>
            <a:lvl6pPr marL="1444193" indent="-171446" algn="l" rtl="0" fontAlgn="base">
              <a:lnSpc>
                <a:spcPts val="1847"/>
              </a:lnSpc>
              <a:spcBef>
                <a:spcPts val="1350"/>
              </a:spcBef>
              <a:spcAft>
                <a:spcPct val="0"/>
              </a:spcAft>
              <a:buChar char="»"/>
              <a:defRPr sz="1275">
                <a:solidFill>
                  <a:schemeClr val="tx1"/>
                </a:solidFill>
                <a:latin typeface="+mn-lt"/>
                <a:cs typeface="+mn-cs"/>
              </a:defRPr>
            </a:lvl6pPr>
            <a:lvl7pPr marL="1787084" indent="-171446" algn="l" rtl="0" fontAlgn="base">
              <a:lnSpc>
                <a:spcPts val="1847"/>
              </a:lnSpc>
              <a:spcBef>
                <a:spcPts val="1350"/>
              </a:spcBef>
              <a:spcAft>
                <a:spcPct val="0"/>
              </a:spcAft>
              <a:buChar char="»"/>
              <a:defRPr sz="1275">
                <a:solidFill>
                  <a:schemeClr val="tx1"/>
                </a:solidFill>
                <a:latin typeface="+mn-lt"/>
                <a:cs typeface="+mn-cs"/>
              </a:defRPr>
            </a:lvl7pPr>
            <a:lvl8pPr marL="2129976" indent="-171446" algn="l" rtl="0" fontAlgn="base">
              <a:lnSpc>
                <a:spcPts val="1847"/>
              </a:lnSpc>
              <a:spcBef>
                <a:spcPts val="1350"/>
              </a:spcBef>
              <a:spcAft>
                <a:spcPct val="0"/>
              </a:spcAft>
              <a:buChar char="»"/>
              <a:defRPr sz="1275">
                <a:solidFill>
                  <a:schemeClr val="tx1"/>
                </a:solidFill>
                <a:latin typeface="+mn-lt"/>
                <a:cs typeface="+mn-cs"/>
              </a:defRPr>
            </a:lvl8pPr>
            <a:lvl9pPr marL="2472867" indent="-171446" algn="l" rtl="0" fontAlgn="base">
              <a:lnSpc>
                <a:spcPts val="1847"/>
              </a:lnSpc>
              <a:spcBef>
                <a:spcPts val="1350"/>
              </a:spcBef>
              <a:spcAft>
                <a:spcPct val="0"/>
              </a:spcAft>
              <a:buChar char="»"/>
              <a:defRPr sz="1275">
                <a:solidFill>
                  <a:schemeClr val="tx1"/>
                </a:solidFill>
                <a:latin typeface="+mn-lt"/>
                <a:cs typeface="+mn-cs"/>
              </a:defRPr>
            </a:lvl9pPr>
          </a:lstStyle>
          <a:p>
            <a:pPr marL="342892" indent="-257168" defTabSz="914400">
              <a:lnSpc>
                <a:spcPct val="100000"/>
              </a:lnSpc>
              <a:spcAft>
                <a:spcPts val="0"/>
              </a:spcAft>
              <a:buSzPts val="1800"/>
            </a:pPr>
            <a:r>
              <a:rPr lang="en-US" sz="1600" b="1" kern="0" dirty="0">
                <a:latin typeface="Calibri" panose="020F0502020204030204" pitchFamily="34" charset="0"/>
                <a:cs typeface="Calibri" panose="020F0502020204030204" pitchFamily="34" charset="0"/>
              </a:rPr>
              <a:t>No heterogeneous treatment effects across dwelling type</a:t>
            </a:r>
          </a:p>
          <a:p>
            <a:pPr marL="553626" lvl="1" indent="-257168" defTabSz="914400">
              <a:lnSpc>
                <a:spcPct val="100000"/>
              </a:lnSpc>
              <a:spcAft>
                <a:spcPts val="0"/>
              </a:spcAft>
              <a:buSzPts val="1800"/>
            </a:pPr>
            <a:r>
              <a:rPr lang="en-US" sz="1500" kern="0" dirty="0">
                <a:latin typeface="Calibri" panose="020F0502020204030204" pitchFamily="34" charset="0"/>
                <a:cs typeface="Calibri" panose="020F0502020204030204" pitchFamily="34" charset="0"/>
              </a:rPr>
              <a:t>Ad content is effective for all individuals</a:t>
            </a:r>
          </a:p>
          <a:p>
            <a:pPr marL="553626" lvl="1" indent="-257168" defTabSz="914400">
              <a:lnSpc>
                <a:spcPct val="100000"/>
              </a:lnSpc>
              <a:spcAft>
                <a:spcPts val="0"/>
              </a:spcAft>
              <a:buSzPts val="1800"/>
            </a:pPr>
            <a:r>
              <a:rPr lang="en-US" sz="1500" kern="0" dirty="0">
                <a:latin typeface="Calibri" panose="020F0502020204030204" pitchFamily="34" charset="0"/>
                <a:cs typeface="Calibri" panose="020F0502020204030204" pitchFamily="34" charset="0"/>
              </a:rPr>
              <a:t>Ad campaign did not sufficiently reach those living in Non-Solid dwellings</a:t>
            </a:r>
            <a:endParaRPr lang="en-US" sz="1700" kern="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403588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31FAAC-6ED3-E7BE-BCC0-5F66832E988B}"/>
              </a:ext>
            </a:extLst>
          </p:cNvPr>
          <p:cNvSpPr>
            <a:spLocks noGrp="1"/>
          </p:cNvSpPr>
          <p:nvPr>
            <p:ph type="sldNum" sz="quarter" idx="10"/>
          </p:nvPr>
        </p:nvSpPr>
        <p:spPr/>
        <p:txBody>
          <a:bodyPr/>
          <a:lstStyle/>
          <a:p>
            <a:fld id="{1C6EBB7F-3BCE-334A-90C7-B731B5EF6141}" type="slidenum">
              <a:rPr lang="en-US" smtClean="0">
                <a:solidFill>
                  <a:srgbClr val="000000"/>
                </a:solidFill>
              </a:rPr>
              <a:pPr/>
              <a:t>21</a:t>
            </a:fld>
            <a:endParaRPr lang="en-US" dirty="0">
              <a:solidFill>
                <a:srgbClr val="000000"/>
              </a:solidFill>
            </a:endParaRPr>
          </a:p>
        </p:txBody>
      </p:sp>
      <p:sp>
        <p:nvSpPr>
          <p:cNvPr id="8" name="Title 1">
            <a:extLst>
              <a:ext uri="{FF2B5EF4-FFF2-40B4-BE49-F238E27FC236}">
                <a16:creationId xmlns:a16="http://schemas.microsoft.com/office/drawing/2014/main" id="{90D661C2-4F05-6C80-B7EA-1B80916F4E3F}"/>
              </a:ext>
            </a:extLst>
          </p:cNvPr>
          <p:cNvSpPr>
            <a:spLocks noGrp="1"/>
          </p:cNvSpPr>
          <p:nvPr>
            <p:ph type="title"/>
          </p:nvPr>
        </p:nvSpPr>
        <p:spPr>
          <a:xfrm>
            <a:off x="427860" y="13484"/>
            <a:ext cx="8610600" cy="657766"/>
          </a:xfrm>
        </p:spPr>
        <p:txBody>
          <a:bodyPr/>
          <a:lstStyle/>
          <a:p>
            <a:r>
              <a:rPr lang="en-US" dirty="0"/>
              <a:t>Cost-effectiveness</a:t>
            </a:r>
          </a:p>
        </p:txBody>
      </p:sp>
      <p:sp>
        <p:nvSpPr>
          <p:cNvPr id="9" name="Content Placeholder 5">
            <a:extLst>
              <a:ext uri="{FF2B5EF4-FFF2-40B4-BE49-F238E27FC236}">
                <a16:creationId xmlns:a16="http://schemas.microsoft.com/office/drawing/2014/main" id="{43639898-1CBE-7192-D8BF-B14E52A1D614}"/>
              </a:ext>
            </a:extLst>
          </p:cNvPr>
          <p:cNvSpPr>
            <a:spLocks noGrp="1"/>
          </p:cNvSpPr>
          <p:nvPr>
            <p:ph idx="1"/>
          </p:nvPr>
        </p:nvSpPr>
        <p:spPr>
          <a:xfrm>
            <a:off x="263196" y="801477"/>
            <a:ext cx="8610600" cy="3967747"/>
          </a:xfrm>
        </p:spPr>
        <p:txBody>
          <a:bodyPr/>
          <a:lstStyle/>
          <a:p>
            <a:r>
              <a:rPr lang="en-US" sz="1600" i="1" dirty="0"/>
              <a:t>Assumption: study states are comparable to the remaining 19 states </a:t>
            </a:r>
            <a:br>
              <a:rPr lang="en-US" sz="1600" i="1" dirty="0"/>
            </a:br>
            <a:r>
              <a:rPr lang="en-US" sz="1400" i="1" dirty="0"/>
              <a:t>(mid/high malaria burden, </a:t>
            </a:r>
            <a:r>
              <a:rPr lang="en-US" sz="1400" i="1" dirty="0" err="1"/>
              <a:t>bednet</a:t>
            </a:r>
            <a:r>
              <a:rPr lang="en-US" sz="1400" i="1" dirty="0"/>
              <a:t> distribution programs, high population, good FB penetration)</a:t>
            </a:r>
          </a:p>
          <a:p>
            <a:endParaRPr lang="en-US" sz="1600" dirty="0"/>
          </a:p>
          <a:p>
            <a:r>
              <a:rPr lang="en-US" sz="1600" b="1" dirty="0"/>
              <a:t>Cost per case averted: $3.1 (urban cases) – $4.5 (overall)</a:t>
            </a:r>
            <a:endParaRPr lang="en-US" sz="1600" dirty="0"/>
          </a:p>
          <a:p>
            <a:pPr lvl="1">
              <a:lnSpc>
                <a:spcPts val="1180"/>
              </a:lnSpc>
            </a:pPr>
            <a:r>
              <a:rPr lang="en-US" sz="1300" b="1" dirty="0">
                <a:solidFill>
                  <a:schemeClr val="tx1">
                    <a:lumMod val="65000"/>
                    <a:lumOff val="35000"/>
                  </a:schemeClr>
                </a:solidFill>
              </a:rPr>
              <a:t>1.1 B</a:t>
            </a:r>
            <a:r>
              <a:rPr lang="en-US" sz="1300" dirty="0">
                <a:solidFill>
                  <a:schemeClr val="tx1">
                    <a:lumMod val="65000"/>
                    <a:lumOff val="35000"/>
                  </a:schemeClr>
                </a:solidFill>
              </a:rPr>
              <a:t> people in 22 states</a:t>
            </a:r>
          </a:p>
          <a:p>
            <a:pPr lvl="1">
              <a:lnSpc>
                <a:spcPts val="1180"/>
              </a:lnSpc>
            </a:pPr>
            <a:r>
              <a:rPr lang="en-US" sz="1300" dirty="0">
                <a:solidFill>
                  <a:schemeClr val="tx1">
                    <a:lumMod val="65000"/>
                    <a:lumOff val="35000"/>
                  </a:schemeClr>
                </a:solidFill>
              </a:rPr>
              <a:t>Avoided (recorded) cases </a:t>
            </a:r>
            <a:r>
              <a:rPr lang="en-US" sz="1300" i="1" dirty="0">
                <a:solidFill>
                  <a:schemeClr val="tx1">
                    <a:lumMod val="65000"/>
                    <a:lumOff val="35000"/>
                  </a:schemeClr>
                </a:solidFill>
              </a:rPr>
              <a:t>attributed</a:t>
            </a:r>
            <a:r>
              <a:rPr lang="en-US" sz="1300" dirty="0">
                <a:solidFill>
                  <a:schemeClr val="tx1">
                    <a:lumMod val="65000"/>
                    <a:lumOff val="35000"/>
                  </a:schemeClr>
                </a:solidFill>
              </a:rPr>
              <a:t> to the campaign (Sep 2020 to May 2021): </a:t>
            </a:r>
          </a:p>
          <a:p>
            <a:pPr lvl="2">
              <a:lnSpc>
                <a:spcPts val="1180"/>
              </a:lnSpc>
              <a:spcBef>
                <a:spcPts val="750"/>
              </a:spcBef>
            </a:pPr>
            <a:r>
              <a:rPr lang="en-US" sz="1300" b="1" dirty="0">
                <a:solidFill>
                  <a:schemeClr val="tx1">
                    <a:lumMod val="65000"/>
                    <a:lumOff val="35000"/>
                  </a:schemeClr>
                </a:solidFill>
              </a:rPr>
              <a:t>41.4 </a:t>
            </a:r>
            <a:r>
              <a:rPr lang="en-US" sz="1300" dirty="0">
                <a:solidFill>
                  <a:schemeClr val="tx1">
                    <a:lumMod val="65000"/>
                    <a:lumOff val="35000"/>
                  </a:schemeClr>
                </a:solidFill>
              </a:rPr>
              <a:t>per M people </a:t>
            </a:r>
            <a:r>
              <a:rPr lang="en-US" sz="1300" b="1" dirty="0">
                <a:solidFill>
                  <a:schemeClr val="tx1">
                    <a:lumMod val="65000"/>
                    <a:lumOff val="35000"/>
                  </a:schemeClr>
                </a:solidFill>
              </a:rPr>
              <a:t>(overall) -  59.4 </a:t>
            </a:r>
            <a:r>
              <a:rPr lang="en-US" sz="1300" dirty="0">
                <a:solidFill>
                  <a:schemeClr val="tx1">
                    <a:lumMod val="65000"/>
                    <a:lumOff val="35000"/>
                  </a:schemeClr>
                </a:solidFill>
              </a:rPr>
              <a:t>per M people </a:t>
            </a:r>
            <a:r>
              <a:rPr lang="en-US" sz="1300" b="1" dirty="0">
                <a:solidFill>
                  <a:schemeClr val="tx1">
                    <a:lumMod val="65000"/>
                    <a:lumOff val="35000"/>
                  </a:schemeClr>
                </a:solidFill>
              </a:rPr>
              <a:t>(urban areas)	</a:t>
            </a:r>
          </a:p>
          <a:p>
            <a:pPr lvl="1">
              <a:lnSpc>
                <a:spcPts val="1180"/>
              </a:lnSpc>
            </a:pPr>
            <a:r>
              <a:rPr lang="en-US" sz="1300" dirty="0">
                <a:solidFill>
                  <a:schemeClr val="tx1">
                    <a:lumMod val="65000"/>
                    <a:lumOff val="35000"/>
                  </a:schemeClr>
                </a:solidFill>
              </a:rPr>
              <a:t>Cost of campaign: 202,000 USD</a:t>
            </a:r>
          </a:p>
          <a:p>
            <a:endParaRPr lang="en-US" sz="1600" b="1" dirty="0"/>
          </a:p>
          <a:p>
            <a:r>
              <a:rPr lang="en-US" sz="1600" dirty="0"/>
              <a:t>Could fall under </a:t>
            </a:r>
            <a:r>
              <a:rPr lang="en-US" sz="1600" b="1" dirty="0"/>
              <a:t>$0.25 </a:t>
            </a:r>
            <a:r>
              <a:rPr lang="en-US" sz="1600" dirty="0"/>
              <a:t>considering that </a:t>
            </a:r>
            <a:r>
              <a:rPr lang="en-US" sz="1600" i="1" dirty="0"/>
              <a:t>estimated cases are 20X reported cases</a:t>
            </a:r>
          </a:p>
          <a:p>
            <a:endParaRPr lang="en-US" sz="1600" i="1" dirty="0"/>
          </a:p>
          <a:p>
            <a:r>
              <a:rPr lang="en-US" sz="1600" dirty="0"/>
              <a:t>Cost-effectiveness of programs that distribute Insecticide-Treated-Nets: $5-6 (Conteh et al. 2021)</a:t>
            </a:r>
          </a:p>
        </p:txBody>
      </p:sp>
    </p:spTree>
    <p:extLst>
      <p:ext uri="{BB962C8B-B14F-4D97-AF65-F5344CB8AC3E}">
        <p14:creationId xmlns:p14="http://schemas.microsoft.com/office/powerpoint/2010/main" val="244250450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93B07-3275-8C9E-ACD5-8D42E3F4A496}"/>
              </a:ext>
            </a:extLst>
          </p:cNvPr>
          <p:cNvSpPr>
            <a:spLocks noGrp="1"/>
          </p:cNvSpPr>
          <p:nvPr>
            <p:ph type="title"/>
          </p:nvPr>
        </p:nvSpPr>
        <p:spPr>
          <a:xfrm>
            <a:off x="427860" y="13484"/>
            <a:ext cx="8610600" cy="657766"/>
          </a:xfrm>
        </p:spPr>
        <p:txBody>
          <a:bodyPr/>
          <a:lstStyle/>
          <a:p>
            <a:r>
              <a:rPr lang="en-US" dirty="0"/>
              <a:t>Conclusions and implications</a:t>
            </a:r>
          </a:p>
        </p:txBody>
      </p:sp>
      <p:sp>
        <p:nvSpPr>
          <p:cNvPr id="4" name="Slide Number Placeholder 3">
            <a:extLst>
              <a:ext uri="{FF2B5EF4-FFF2-40B4-BE49-F238E27FC236}">
                <a16:creationId xmlns:a16="http://schemas.microsoft.com/office/drawing/2014/main" id="{2031FAAC-6ED3-E7BE-BCC0-5F66832E988B}"/>
              </a:ext>
            </a:extLst>
          </p:cNvPr>
          <p:cNvSpPr>
            <a:spLocks noGrp="1"/>
          </p:cNvSpPr>
          <p:nvPr>
            <p:ph type="sldNum" sz="quarter" idx="10"/>
          </p:nvPr>
        </p:nvSpPr>
        <p:spPr/>
        <p:txBody>
          <a:bodyPr/>
          <a:lstStyle/>
          <a:p>
            <a:fld id="{1C6EBB7F-3BCE-334A-90C7-B731B5EF6141}" type="slidenum">
              <a:rPr lang="en-US" smtClean="0">
                <a:solidFill>
                  <a:srgbClr val="000000"/>
                </a:solidFill>
              </a:rPr>
              <a:pPr/>
              <a:t>22</a:t>
            </a:fld>
            <a:endParaRPr lang="en-US">
              <a:solidFill>
                <a:srgbClr val="000000"/>
              </a:solidFill>
            </a:endParaRPr>
          </a:p>
        </p:txBody>
      </p:sp>
      <p:sp>
        <p:nvSpPr>
          <p:cNvPr id="6" name="Content Placeholder 5">
            <a:extLst>
              <a:ext uri="{FF2B5EF4-FFF2-40B4-BE49-F238E27FC236}">
                <a16:creationId xmlns:a16="http://schemas.microsoft.com/office/drawing/2014/main" id="{EE7B6A0E-BED7-A9C9-B3F6-CC9F9AB8D0FC}"/>
              </a:ext>
            </a:extLst>
          </p:cNvPr>
          <p:cNvSpPr>
            <a:spLocks noGrp="1"/>
          </p:cNvSpPr>
          <p:nvPr>
            <p:ph idx="1"/>
          </p:nvPr>
        </p:nvSpPr>
        <p:spPr>
          <a:xfrm>
            <a:off x="126853" y="955040"/>
            <a:ext cx="8937637" cy="3721891"/>
          </a:xfrm>
        </p:spPr>
        <p:txBody>
          <a:bodyPr/>
          <a:lstStyle/>
          <a:p>
            <a:r>
              <a:rPr lang="en-US" sz="1600" dirty="0"/>
              <a:t>Social media Ad campaigns are a cost-effective way to achieve public health objectives</a:t>
            </a:r>
          </a:p>
          <a:p>
            <a:endParaRPr lang="en-US" sz="1600" dirty="0"/>
          </a:p>
          <a:p>
            <a:r>
              <a:rPr lang="en-US" sz="1600" dirty="0"/>
              <a:t>Yet they </a:t>
            </a:r>
            <a:r>
              <a:rPr lang="en-US" sz="1600" b="1" dirty="0"/>
              <a:t>affect subpopulations differently </a:t>
            </a:r>
          </a:p>
          <a:p>
            <a:pPr lvl="1">
              <a:lnSpc>
                <a:spcPct val="100000"/>
              </a:lnSpc>
              <a:spcBef>
                <a:spcPts val="750"/>
              </a:spcBef>
            </a:pPr>
            <a:r>
              <a:rPr lang="en-US" sz="1500" dirty="0"/>
              <a:t>Higher reach among </a:t>
            </a:r>
            <a:r>
              <a:rPr lang="en-US" sz="1500" i="1" dirty="0"/>
              <a:t>urban</a:t>
            </a:r>
            <a:r>
              <a:rPr lang="en-US" sz="1500" dirty="0"/>
              <a:t> and </a:t>
            </a:r>
            <a:r>
              <a:rPr lang="en-US" sz="1500" i="1" dirty="0"/>
              <a:t>richer</a:t>
            </a:r>
            <a:r>
              <a:rPr lang="en-US" sz="1500" dirty="0"/>
              <a:t> populations, where engagement is also high</a:t>
            </a:r>
          </a:p>
          <a:p>
            <a:pPr lvl="1">
              <a:lnSpc>
                <a:spcPct val="100000"/>
              </a:lnSpc>
              <a:spcBef>
                <a:spcPts val="750"/>
              </a:spcBef>
            </a:pPr>
            <a:r>
              <a:rPr lang="en-US" sz="1500" dirty="0"/>
              <a:t>But these populations are </a:t>
            </a:r>
            <a:r>
              <a:rPr lang="en-US" sz="1500" i="1" dirty="0"/>
              <a:t>less at risk of disease</a:t>
            </a:r>
          </a:p>
          <a:p>
            <a:pPr marL="0" indent="0">
              <a:lnSpc>
                <a:spcPct val="150000"/>
              </a:lnSpc>
              <a:buNone/>
            </a:pPr>
            <a:r>
              <a:rPr lang="en-US" sz="1600" dirty="0">
                <a:sym typeface="Wingdings" pitchFamily="2" charset="2"/>
              </a:rPr>
              <a:t> </a:t>
            </a:r>
            <a:r>
              <a:rPr lang="en-US" sz="1600" b="1" dirty="0">
                <a:sym typeface="Wingdings" pitchFamily="2" charset="2"/>
              </a:rPr>
              <a:t>Ad-delivery algorithm can limit campaign effectiveness (e.g., optimize engagement)</a:t>
            </a:r>
            <a:endParaRPr lang="en-US" sz="1600" b="1" dirty="0"/>
          </a:p>
          <a:p>
            <a:pPr marL="0" indent="0">
              <a:buNone/>
            </a:pPr>
            <a:endParaRPr lang="en-US" sz="2400" dirty="0"/>
          </a:p>
          <a:p>
            <a:r>
              <a:rPr lang="en-US" sz="1600" b="1" dirty="0"/>
              <a:t>Micro-targeting</a:t>
            </a:r>
            <a:r>
              <a:rPr lang="en-US" sz="1600" dirty="0"/>
              <a:t> techniques can help </a:t>
            </a:r>
            <a:r>
              <a:rPr lang="en-US" sz="1600" b="1" dirty="0"/>
              <a:t>maximize impact in subpopulations of interest</a:t>
            </a:r>
          </a:p>
          <a:p>
            <a:pPr lvl="1">
              <a:spcBef>
                <a:spcPts val="750"/>
              </a:spcBef>
            </a:pPr>
            <a:r>
              <a:rPr lang="en-US" sz="1500" b="1" dirty="0"/>
              <a:t>Scalable approach</a:t>
            </a:r>
            <a:r>
              <a:rPr lang="en-US" sz="1500" dirty="0"/>
              <a:t> to </a:t>
            </a:r>
            <a:r>
              <a:rPr lang="en-US" sz="1500" b="1" dirty="0"/>
              <a:t>identify</a:t>
            </a:r>
            <a:r>
              <a:rPr lang="en-US" sz="1500" dirty="0"/>
              <a:t> underrepresented communities and </a:t>
            </a:r>
            <a:r>
              <a:rPr lang="en-US" sz="1500" b="1" dirty="0"/>
              <a:t>target</a:t>
            </a:r>
            <a:r>
              <a:rPr lang="en-US" sz="1500" dirty="0"/>
              <a:t> them via lookalike audiences</a:t>
            </a:r>
          </a:p>
          <a:p>
            <a:pPr lvl="1">
              <a:spcBef>
                <a:spcPts val="750"/>
              </a:spcBef>
            </a:pPr>
            <a:r>
              <a:rPr lang="en-US" sz="1500" dirty="0"/>
              <a:t>Open-source toolkit (Rao and Donati 2023 WP)</a:t>
            </a:r>
          </a:p>
          <a:p>
            <a:pPr lvl="1"/>
            <a:endParaRPr lang="en-US" sz="1300" dirty="0"/>
          </a:p>
        </p:txBody>
      </p:sp>
    </p:spTree>
    <p:extLst>
      <p:ext uri="{BB962C8B-B14F-4D97-AF65-F5344CB8AC3E}">
        <p14:creationId xmlns:p14="http://schemas.microsoft.com/office/powerpoint/2010/main" val="98213007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40940" y="1463040"/>
            <a:ext cx="5829300" cy="1388262"/>
          </a:xfrm>
        </p:spPr>
        <p:txBody>
          <a:bodyPr anchor="t"/>
          <a:lstStyle/>
          <a:p>
            <a:r>
              <a:rPr lang="en-US" sz="2400" b="1" dirty="0">
                <a:solidFill>
                  <a:schemeClr val="tx1"/>
                </a:solidFill>
              </a:rPr>
              <a:t>Thank you!</a:t>
            </a:r>
            <a:br>
              <a:rPr lang="en-US" sz="1500" dirty="0"/>
            </a:br>
            <a:endParaRPr lang="en-US" sz="1800" dirty="0"/>
          </a:p>
        </p:txBody>
      </p:sp>
      <p:sp>
        <p:nvSpPr>
          <p:cNvPr id="2" name="Subtitle 1"/>
          <p:cNvSpPr>
            <a:spLocks noGrp="1"/>
          </p:cNvSpPr>
          <p:nvPr>
            <p:ph type="subTitle" idx="1"/>
          </p:nvPr>
        </p:nvSpPr>
        <p:spPr>
          <a:xfrm>
            <a:off x="340941" y="3554995"/>
            <a:ext cx="8488952" cy="1195181"/>
          </a:xfrm>
        </p:spPr>
        <p:txBody>
          <a:bodyPr/>
          <a:lstStyle/>
          <a:p>
            <a:r>
              <a:rPr lang="en-US" sz="1500" dirty="0"/>
              <a:t>dd3137@gsb.columbia.edu 					            </a:t>
            </a:r>
            <a:r>
              <a:rPr lang="en-US" sz="1500" dirty="0" err="1"/>
              <a:t>www.vlab.digital</a:t>
            </a:r>
            <a:endParaRPr lang="en-US" sz="1500" dirty="0"/>
          </a:p>
        </p:txBody>
      </p:sp>
    </p:spTree>
    <p:custDataLst>
      <p:tags r:id="rId1"/>
    </p:custDataLst>
    <p:extLst>
      <p:ext uri="{BB962C8B-B14F-4D97-AF65-F5344CB8AC3E}">
        <p14:creationId xmlns:p14="http://schemas.microsoft.com/office/powerpoint/2010/main" val="2261751342"/>
      </p:ext>
    </p:extLst>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40940" y="1463040"/>
            <a:ext cx="5829300" cy="1388262"/>
          </a:xfrm>
        </p:spPr>
        <p:txBody>
          <a:bodyPr anchor="t"/>
          <a:lstStyle/>
          <a:p>
            <a:r>
              <a:rPr lang="en-US" sz="2400" b="1" dirty="0">
                <a:solidFill>
                  <a:schemeClr val="tx1"/>
                </a:solidFill>
              </a:rPr>
              <a:t>Appendix</a:t>
            </a:r>
            <a:endParaRPr lang="en-US" sz="1800" dirty="0"/>
          </a:p>
        </p:txBody>
      </p:sp>
    </p:spTree>
    <p:custDataLst>
      <p:tags r:id="rId1"/>
    </p:custDataLst>
    <p:extLst>
      <p:ext uri="{BB962C8B-B14F-4D97-AF65-F5344CB8AC3E}">
        <p14:creationId xmlns:p14="http://schemas.microsoft.com/office/powerpoint/2010/main" val="3667114225"/>
      </p:ext>
    </p:extLst>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3123AD-035F-AD92-0FAC-EC211AAE725C}"/>
              </a:ext>
            </a:extLst>
          </p:cNvPr>
          <p:cNvSpPr>
            <a:spLocks noGrp="1"/>
          </p:cNvSpPr>
          <p:nvPr>
            <p:ph type="sldNum" sz="quarter" idx="10"/>
          </p:nvPr>
        </p:nvSpPr>
        <p:spPr/>
        <p:txBody>
          <a:bodyPr/>
          <a:lstStyle/>
          <a:p>
            <a:fld id="{1C6EBB7F-3BCE-334A-90C7-B731B5EF6141}" type="slidenum">
              <a:rPr lang="en-US" smtClean="0">
                <a:solidFill>
                  <a:srgbClr val="000000"/>
                </a:solidFill>
              </a:rPr>
              <a:pPr/>
              <a:t>25</a:t>
            </a:fld>
            <a:endParaRPr lang="en-US">
              <a:solidFill>
                <a:srgbClr val="000000"/>
              </a:solidFill>
            </a:endParaRPr>
          </a:p>
        </p:txBody>
      </p:sp>
      <p:sp>
        <p:nvSpPr>
          <p:cNvPr id="6" name="Title 1">
            <a:extLst>
              <a:ext uri="{FF2B5EF4-FFF2-40B4-BE49-F238E27FC236}">
                <a16:creationId xmlns:a16="http://schemas.microsoft.com/office/drawing/2014/main" id="{39951CF6-999C-2DCA-3BF6-23BD25DB30CD}"/>
              </a:ext>
            </a:extLst>
          </p:cNvPr>
          <p:cNvSpPr>
            <a:spLocks noGrp="1"/>
          </p:cNvSpPr>
          <p:nvPr>
            <p:ph type="title"/>
          </p:nvPr>
        </p:nvSpPr>
        <p:spPr>
          <a:xfrm>
            <a:off x="430305" y="0"/>
            <a:ext cx="6457950" cy="668137"/>
          </a:xfrm>
        </p:spPr>
        <p:txBody>
          <a:bodyPr/>
          <a:lstStyle/>
          <a:p>
            <a:r>
              <a:rPr lang="en-US" dirty="0"/>
              <a:t>Theory of change </a:t>
            </a:r>
            <a:r>
              <a:rPr lang="en-US" sz="2000" dirty="0"/>
              <a:t>(based on Fogg, 2009)</a:t>
            </a:r>
            <a:endParaRPr lang="en-US" dirty="0"/>
          </a:p>
        </p:txBody>
      </p:sp>
      <p:sp>
        <p:nvSpPr>
          <p:cNvPr id="3" name="TextBox 2">
            <a:extLst>
              <a:ext uri="{FF2B5EF4-FFF2-40B4-BE49-F238E27FC236}">
                <a16:creationId xmlns:a16="http://schemas.microsoft.com/office/drawing/2014/main" id="{A8FAF708-FB5A-FEDC-E96D-479FE8288657}"/>
              </a:ext>
            </a:extLst>
          </p:cNvPr>
          <p:cNvSpPr txBox="1"/>
          <p:nvPr/>
        </p:nvSpPr>
        <p:spPr>
          <a:xfrm>
            <a:off x="317878" y="770957"/>
            <a:ext cx="7424542" cy="615553"/>
          </a:xfrm>
          <a:prstGeom prst="rect">
            <a:avLst/>
          </a:prstGeom>
          <a:noFill/>
          <a:ln>
            <a:noFill/>
          </a:ln>
        </p:spPr>
        <p:txBody>
          <a:bodyPr wrap="square">
            <a:spAutoFit/>
          </a:bodyPr>
          <a:lstStyle/>
          <a:p>
            <a:pPr marL="285750" indent="-285750">
              <a:buFont typeface="Wingdings" pitchFamily="2" charset="2"/>
              <a:buChar char="§"/>
            </a:pPr>
            <a:r>
              <a:rPr lang="en-US" b="0" i="0" dirty="0">
                <a:effectLst/>
                <a:latin typeface="Calibri" panose="020F0502020204030204" pitchFamily="34" charset="0"/>
                <a:cs typeface="Calibri" panose="020F0502020204030204" pitchFamily="34" charset="0"/>
              </a:rPr>
              <a:t>Goal: Adopt protective action against a risk (e.g., malaria)</a:t>
            </a:r>
          </a:p>
          <a:p>
            <a:pPr marL="742950" lvl="1" indent="-285750">
              <a:buFont typeface="Wingdings" pitchFamily="2" charset="2"/>
              <a:buChar char="Ø"/>
            </a:pPr>
            <a:r>
              <a:rPr lang="en-US" sz="1500" b="0" i="1" dirty="0">
                <a:effectLst/>
                <a:latin typeface="Arial" panose="020B0604020202020204" pitchFamily="34" charset="0"/>
              </a:rPr>
              <a:t>Information about a threat is not sufficient to trigger action</a:t>
            </a:r>
            <a:endParaRPr lang="en-US" sz="1500" b="0" i="1" dirty="0">
              <a:effectLst/>
              <a:latin typeface="Calibri" panose="020F0502020204030204" pitchFamily="34" charset="0"/>
              <a:cs typeface="Calibri" panose="020F0502020204030204" pitchFamily="34" charset="0"/>
            </a:endParaRPr>
          </a:p>
        </p:txBody>
      </p:sp>
      <p:pic>
        <p:nvPicPr>
          <p:cNvPr id="8" name="Picture 7" descr="A picture containing screenshot, circle, graphics, diagram&#10;&#10;Description automatically generated">
            <a:extLst>
              <a:ext uri="{FF2B5EF4-FFF2-40B4-BE49-F238E27FC236}">
                <a16:creationId xmlns:a16="http://schemas.microsoft.com/office/drawing/2014/main" id="{F447D31D-B966-129D-0CC8-2B844E9C0FC7}"/>
              </a:ext>
            </a:extLst>
          </p:cNvPr>
          <p:cNvPicPr>
            <a:picLocks noChangeAspect="1"/>
          </p:cNvPicPr>
          <p:nvPr/>
        </p:nvPicPr>
        <p:blipFill>
          <a:blip r:embed="rId3"/>
          <a:stretch>
            <a:fillRect/>
          </a:stretch>
        </p:blipFill>
        <p:spPr>
          <a:xfrm>
            <a:off x="1831615" y="1489330"/>
            <a:ext cx="5315877" cy="3357598"/>
          </a:xfrm>
          <a:prstGeom prst="rect">
            <a:avLst/>
          </a:prstGeom>
        </p:spPr>
      </p:pic>
    </p:spTree>
    <p:extLst>
      <p:ext uri="{BB962C8B-B14F-4D97-AF65-F5344CB8AC3E}">
        <p14:creationId xmlns:p14="http://schemas.microsoft.com/office/powerpoint/2010/main" val="23490819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of numbers and a number of patients&#10;&#10;Description automatically generated with medium confidence">
            <a:extLst>
              <a:ext uri="{FF2B5EF4-FFF2-40B4-BE49-F238E27FC236}">
                <a16:creationId xmlns:a16="http://schemas.microsoft.com/office/drawing/2014/main" id="{4083A44B-B7F8-64C3-6D3E-088185548182}"/>
              </a:ext>
            </a:extLst>
          </p:cNvPr>
          <p:cNvPicPr>
            <a:picLocks noChangeAspect="1"/>
          </p:cNvPicPr>
          <p:nvPr/>
        </p:nvPicPr>
        <p:blipFill rotWithShape="1">
          <a:blip r:embed="rId3"/>
          <a:srcRect t="377"/>
          <a:stretch/>
        </p:blipFill>
        <p:spPr>
          <a:xfrm>
            <a:off x="2196338" y="695901"/>
            <a:ext cx="4667442" cy="4153371"/>
          </a:xfrm>
          <a:prstGeom prst="rect">
            <a:avLst/>
          </a:prstGeom>
        </p:spPr>
      </p:pic>
      <p:sp>
        <p:nvSpPr>
          <p:cNvPr id="4" name="Slide Number Placeholder 3">
            <a:extLst>
              <a:ext uri="{FF2B5EF4-FFF2-40B4-BE49-F238E27FC236}">
                <a16:creationId xmlns:a16="http://schemas.microsoft.com/office/drawing/2014/main" id="{94B41390-0534-2279-99B9-D1D02C1E77A7}"/>
              </a:ext>
            </a:extLst>
          </p:cNvPr>
          <p:cNvSpPr>
            <a:spLocks noGrp="1"/>
          </p:cNvSpPr>
          <p:nvPr>
            <p:ph type="sldNum" sz="quarter" idx="10"/>
          </p:nvPr>
        </p:nvSpPr>
        <p:spPr/>
        <p:txBody>
          <a:bodyPr/>
          <a:lstStyle/>
          <a:p>
            <a:fld id="{1C6EBB7F-3BCE-334A-90C7-B731B5EF6141}" type="slidenum">
              <a:rPr lang="en-US" smtClean="0">
                <a:solidFill>
                  <a:srgbClr val="000000"/>
                </a:solidFill>
              </a:rPr>
              <a:pPr/>
              <a:t>26</a:t>
            </a:fld>
            <a:endParaRPr lang="en-US">
              <a:solidFill>
                <a:srgbClr val="000000"/>
              </a:solidFill>
            </a:endParaRPr>
          </a:p>
        </p:txBody>
      </p:sp>
      <p:sp>
        <p:nvSpPr>
          <p:cNvPr id="5" name="Title 1">
            <a:extLst>
              <a:ext uri="{FF2B5EF4-FFF2-40B4-BE49-F238E27FC236}">
                <a16:creationId xmlns:a16="http://schemas.microsoft.com/office/drawing/2014/main" id="{4A54E03C-8E71-19A5-DE76-4CD0924B35E8}"/>
              </a:ext>
            </a:extLst>
          </p:cNvPr>
          <p:cNvSpPr>
            <a:spLocks noGrp="1"/>
          </p:cNvSpPr>
          <p:nvPr>
            <p:ph type="title"/>
          </p:nvPr>
        </p:nvSpPr>
        <p:spPr>
          <a:xfrm>
            <a:off x="423586" y="0"/>
            <a:ext cx="6457950" cy="678145"/>
          </a:xfrm>
        </p:spPr>
        <p:txBody>
          <a:bodyPr/>
          <a:lstStyle/>
          <a:p>
            <a:r>
              <a:rPr lang="en-US" dirty="0"/>
              <a:t>Study 1: Balance test</a:t>
            </a:r>
          </a:p>
        </p:txBody>
      </p:sp>
      <p:sp>
        <p:nvSpPr>
          <p:cNvPr id="11" name="Rectangle 10">
            <a:extLst>
              <a:ext uri="{FF2B5EF4-FFF2-40B4-BE49-F238E27FC236}">
                <a16:creationId xmlns:a16="http://schemas.microsoft.com/office/drawing/2014/main" id="{1C22F8FD-944E-9E2A-7D55-DD9D15FDF653}"/>
              </a:ext>
            </a:extLst>
          </p:cNvPr>
          <p:cNvSpPr/>
          <p:nvPr/>
        </p:nvSpPr>
        <p:spPr>
          <a:xfrm>
            <a:off x="6176605" y="687023"/>
            <a:ext cx="491251" cy="4153371"/>
          </a:xfrm>
          <a:prstGeom prst="rect">
            <a:avLst/>
          </a:prstGeom>
          <a:ln w="25400">
            <a:solidFill>
              <a:srgbClr val="C00000"/>
            </a:solidFill>
            <a:tailEnd type="arrow"/>
          </a:ln>
        </p:spPr>
        <p:txBody>
          <a:bodyPr rtlCol="0" anchor="ctr"/>
          <a:lstStyle/>
          <a:p>
            <a:pPr algn="ctr"/>
            <a:endParaRPr lang="en-US"/>
          </a:p>
        </p:txBody>
      </p:sp>
    </p:spTree>
    <p:extLst>
      <p:ext uri="{BB962C8B-B14F-4D97-AF65-F5344CB8AC3E}">
        <p14:creationId xmlns:p14="http://schemas.microsoft.com/office/powerpoint/2010/main" val="376213270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B41390-0534-2279-99B9-D1D02C1E77A7}"/>
              </a:ext>
            </a:extLst>
          </p:cNvPr>
          <p:cNvSpPr>
            <a:spLocks noGrp="1"/>
          </p:cNvSpPr>
          <p:nvPr>
            <p:ph type="sldNum" sz="quarter" idx="10"/>
          </p:nvPr>
        </p:nvSpPr>
        <p:spPr/>
        <p:txBody>
          <a:bodyPr/>
          <a:lstStyle/>
          <a:p>
            <a:fld id="{1C6EBB7F-3BCE-334A-90C7-B731B5EF6141}" type="slidenum">
              <a:rPr lang="en-US" smtClean="0">
                <a:solidFill>
                  <a:srgbClr val="000000"/>
                </a:solidFill>
              </a:rPr>
              <a:pPr/>
              <a:t>27</a:t>
            </a:fld>
            <a:endParaRPr lang="en-US">
              <a:solidFill>
                <a:srgbClr val="000000"/>
              </a:solidFill>
            </a:endParaRPr>
          </a:p>
        </p:txBody>
      </p:sp>
      <p:sp>
        <p:nvSpPr>
          <p:cNvPr id="5" name="Title 1">
            <a:extLst>
              <a:ext uri="{FF2B5EF4-FFF2-40B4-BE49-F238E27FC236}">
                <a16:creationId xmlns:a16="http://schemas.microsoft.com/office/drawing/2014/main" id="{4A54E03C-8E71-19A5-DE76-4CD0924B35E8}"/>
              </a:ext>
            </a:extLst>
          </p:cNvPr>
          <p:cNvSpPr>
            <a:spLocks noGrp="1"/>
          </p:cNvSpPr>
          <p:nvPr>
            <p:ph type="title"/>
          </p:nvPr>
        </p:nvSpPr>
        <p:spPr>
          <a:xfrm>
            <a:off x="423586" y="0"/>
            <a:ext cx="6457950" cy="678145"/>
          </a:xfrm>
        </p:spPr>
        <p:txBody>
          <a:bodyPr/>
          <a:lstStyle/>
          <a:p>
            <a:r>
              <a:rPr lang="en-US" dirty="0"/>
              <a:t>Study 1: Why stratified sampling is important?</a:t>
            </a:r>
          </a:p>
        </p:txBody>
      </p:sp>
      <p:pic>
        <p:nvPicPr>
          <p:cNvPr id="7" name="Picture 6" descr="Chart, line chart&#10;&#10;Description automatically generated">
            <a:extLst>
              <a:ext uri="{FF2B5EF4-FFF2-40B4-BE49-F238E27FC236}">
                <a16:creationId xmlns:a16="http://schemas.microsoft.com/office/drawing/2014/main" id="{F9806F5E-C6C7-1B4F-88EF-919F196194AB}"/>
              </a:ext>
            </a:extLst>
          </p:cNvPr>
          <p:cNvPicPr>
            <a:picLocks noChangeAspect="1"/>
          </p:cNvPicPr>
          <p:nvPr/>
        </p:nvPicPr>
        <p:blipFill rotWithShape="1">
          <a:blip r:embed="rId3"/>
          <a:srcRect b="6129"/>
          <a:stretch/>
        </p:blipFill>
        <p:spPr>
          <a:xfrm>
            <a:off x="0" y="1089280"/>
            <a:ext cx="9144000" cy="2985179"/>
          </a:xfrm>
          <a:prstGeom prst="rect">
            <a:avLst/>
          </a:prstGeom>
        </p:spPr>
      </p:pic>
      <p:sp>
        <p:nvSpPr>
          <p:cNvPr id="8" name="TextBox 7">
            <a:extLst>
              <a:ext uri="{FF2B5EF4-FFF2-40B4-BE49-F238E27FC236}">
                <a16:creationId xmlns:a16="http://schemas.microsoft.com/office/drawing/2014/main" id="{8BA6A403-4679-1D49-D5A5-74603FA8208F}"/>
              </a:ext>
            </a:extLst>
          </p:cNvPr>
          <p:cNvSpPr txBox="1"/>
          <p:nvPr/>
        </p:nvSpPr>
        <p:spPr>
          <a:xfrm>
            <a:off x="1923495" y="4040414"/>
            <a:ext cx="5297010" cy="292388"/>
          </a:xfrm>
          <a:prstGeom prst="rect">
            <a:avLst/>
          </a:prstGeom>
          <a:noFill/>
        </p:spPr>
        <p:txBody>
          <a:bodyPr wrap="square" rtlCol="0">
            <a:spAutoFit/>
          </a:bodyPr>
          <a:lstStyle/>
          <a:p>
            <a:pPr algn="ctr">
              <a:spcBef>
                <a:spcPts val="900"/>
              </a:spcBef>
            </a:pPr>
            <a:r>
              <a:rPr lang="en-US" sz="1300" dirty="0">
                <a:latin typeface="Calibri" panose="020F0502020204030204" pitchFamily="34" charset="0"/>
                <a:cs typeface="Calibri" panose="020F0502020204030204" pitchFamily="34" charset="0"/>
              </a:rPr>
              <a:t>Proportion of respondents living in Non-Permanent dwellings</a:t>
            </a:r>
          </a:p>
        </p:txBody>
      </p:sp>
    </p:spTree>
    <p:extLst>
      <p:ext uri="{BB962C8B-B14F-4D97-AF65-F5344CB8AC3E}">
        <p14:creationId xmlns:p14="http://schemas.microsoft.com/office/powerpoint/2010/main" val="4198744086"/>
      </p:ext>
    </p:extLst>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math symbols&#10;&#10;Description automatically generated">
            <a:extLst>
              <a:ext uri="{FF2B5EF4-FFF2-40B4-BE49-F238E27FC236}">
                <a16:creationId xmlns:a16="http://schemas.microsoft.com/office/drawing/2014/main" id="{42317CE1-3AE0-3B6C-17E9-2A83E0B156F9}"/>
              </a:ext>
            </a:extLst>
          </p:cNvPr>
          <p:cNvPicPr>
            <a:picLocks noChangeAspect="1"/>
          </p:cNvPicPr>
          <p:nvPr/>
        </p:nvPicPr>
        <p:blipFill>
          <a:blip r:embed="rId3"/>
          <a:stretch>
            <a:fillRect/>
          </a:stretch>
        </p:blipFill>
        <p:spPr>
          <a:xfrm>
            <a:off x="4622050" y="3056372"/>
            <a:ext cx="4029283" cy="741189"/>
          </a:xfrm>
          <a:prstGeom prst="rect">
            <a:avLst/>
          </a:prstGeom>
        </p:spPr>
      </p:pic>
      <p:sp>
        <p:nvSpPr>
          <p:cNvPr id="4" name="Slide Number Placeholder 3">
            <a:extLst>
              <a:ext uri="{FF2B5EF4-FFF2-40B4-BE49-F238E27FC236}">
                <a16:creationId xmlns:a16="http://schemas.microsoft.com/office/drawing/2014/main" id="{94B41390-0534-2279-99B9-D1D02C1E77A7}"/>
              </a:ext>
            </a:extLst>
          </p:cNvPr>
          <p:cNvSpPr>
            <a:spLocks noGrp="1"/>
          </p:cNvSpPr>
          <p:nvPr>
            <p:ph type="sldNum" sz="quarter" idx="10"/>
          </p:nvPr>
        </p:nvSpPr>
        <p:spPr/>
        <p:txBody>
          <a:bodyPr/>
          <a:lstStyle/>
          <a:p>
            <a:fld id="{1C6EBB7F-3BCE-334A-90C7-B731B5EF6141}" type="slidenum">
              <a:rPr lang="en-US" smtClean="0">
                <a:solidFill>
                  <a:srgbClr val="000000"/>
                </a:solidFill>
              </a:rPr>
              <a:pPr/>
              <a:t>28</a:t>
            </a:fld>
            <a:endParaRPr lang="en-US">
              <a:solidFill>
                <a:srgbClr val="000000"/>
              </a:solidFill>
            </a:endParaRPr>
          </a:p>
        </p:txBody>
      </p:sp>
      <p:sp>
        <p:nvSpPr>
          <p:cNvPr id="5" name="Title 1">
            <a:extLst>
              <a:ext uri="{FF2B5EF4-FFF2-40B4-BE49-F238E27FC236}">
                <a16:creationId xmlns:a16="http://schemas.microsoft.com/office/drawing/2014/main" id="{4A54E03C-8E71-19A5-DE76-4CD0924B35E8}"/>
              </a:ext>
            </a:extLst>
          </p:cNvPr>
          <p:cNvSpPr>
            <a:spLocks noGrp="1"/>
          </p:cNvSpPr>
          <p:nvPr>
            <p:ph type="title"/>
          </p:nvPr>
        </p:nvSpPr>
        <p:spPr>
          <a:xfrm>
            <a:off x="423586" y="0"/>
            <a:ext cx="6457950" cy="678145"/>
          </a:xfrm>
        </p:spPr>
        <p:txBody>
          <a:bodyPr/>
          <a:lstStyle/>
          <a:p>
            <a:r>
              <a:rPr lang="en-US" dirty="0"/>
              <a:t>Study 1: Empirical specifications</a:t>
            </a:r>
          </a:p>
        </p:txBody>
      </p:sp>
      <p:sp>
        <p:nvSpPr>
          <p:cNvPr id="2" name="Content Placeholder 2">
            <a:extLst>
              <a:ext uri="{FF2B5EF4-FFF2-40B4-BE49-F238E27FC236}">
                <a16:creationId xmlns:a16="http://schemas.microsoft.com/office/drawing/2014/main" id="{1B1CD1C9-67DD-3BA5-665B-E741E8002011}"/>
              </a:ext>
            </a:extLst>
          </p:cNvPr>
          <p:cNvSpPr>
            <a:spLocks noGrp="1"/>
          </p:cNvSpPr>
          <p:nvPr>
            <p:ph idx="1"/>
          </p:nvPr>
        </p:nvSpPr>
        <p:spPr>
          <a:xfrm>
            <a:off x="1" y="988396"/>
            <a:ext cx="9144000" cy="3620180"/>
          </a:xfrm>
        </p:spPr>
        <p:txBody>
          <a:bodyPr/>
          <a:lstStyle/>
          <a:p>
            <a:pPr marL="85724" indent="0">
              <a:lnSpc>
                <a:spcPct val="100000"/>
              </a:lnSpc>
              <a:spcBef>
                <a:spcPts val="600"/>
              </a:spcBef>
              <a:spcAft>
                <a:spcPts val="0"/>
              </a:spcAft>
              <a:buSzPts val="1800"/>
              <a:buNone/>
            </a:pPr>
            <a:r>
              <a:rPr lang="en-US" sz="1600" dirty="0">
                <a:ea typeface="Calibri" panose="020F0502020204030204" pitchFamily="34" charset="0"/>
              </a:rPr>
              <a:t>Most outcomes are binary, and observations are </a:t>
            </a:r>
            <a:r>
              <a:rPr lang="en-US" sz="1600" i="1" dirty="0">
                <a:ea typeface="Calibri" panose="020F0502020204030204" pitchFamily="34" charset="0"/>
              </a:rPr>
              <a:t>grouped</a:t>
            </a:r>
          </a:p>
          <a:p>
            <a:pPr marL="371474" indent="-285750">
              <a:lnSpc>
                <a:spcPct val="100000"/>
              </a:lnSpc>
              <a:spcBef>
                <a:spcPts val="600"/>
              </a:spcBef>
              <a:spcAft>
                <a:spcPts val="0"/>
              </a:spcAft>
              <a:buSzPts val="1800"/>
            </a:pPr>
            <a:endParaRPr lang="en-US" sz="1500" dirty="0">
              <a:ea typeface="Calibri" panose="020F0502020204030204" pitchFamily="34" charset="0"/>
            </a:endParaRPr>
          </a:p>
          <a:p>
            <a:pPr marL="371474" indent="-285750">
              <a:lnSpc>
                <a:spcPct val="100000"/>
              </a:lnSpc>
              <a:spcBef>
                <a:spcPts val="600"/>
              </a:spcBef>
              <a:spcAft>
                <a:spcPts val="0"/>
              </a:spcAft>
              <a:buSzPts val="1800"/>
            </a:pPr>
            <a:r>
              <a:rPr lang="en-US" sz="1500" dirty="0">
                <a:ea typeface="Calibri" panose="020F0502020204030204" pitchFamily="34" charset="0"/>
              </a:rPr>
              <a:t>Linear Probability Model, estimated via OLS:</a:t>
            </a:r>
          </a:p>
          <a:p>
            <a:pPr marL="582208" lvl="1" indent="-285750">
              <a:lnSpc>
                <a:spcPct val="100000"/>
              </a:lnSpc>
              <a:spcBef>
                <a:spcPts val="600"/>
              </a:spcBef>
              <a:spcAft>
                <a:spcPts val="0"/>
              </a:spcAft>
              <a:buSzPts val="1800"/>
            </a:pPr>
            <a:r>
              <a:rPr lang="en-US" sz="1300" dirty="0">
                <a:ea typeface="Calibri" panose="020F0502020204030204" pitchFamily="34" charset="0"/>
              </a:rPr>
              <a:t>Standard errors clustered at district level</a:t>
            </a:r>
          </a:p>
          <a:p>
            <a:pPr marL="85724" indent="0">
              <a:lnSpc>
                <a:spcPct val="100000"/>
              </a:lnSpc>
              <a:spcBef>
                <a:spcPts val="600"/>
              </a:spcBef>
              <a:spcAft>
                <a:spcPts val="0"/>
              </a:spcAft>
              <a:buSzPts val="1800"/>
              <a:buNone/>
            </a:pPr>
            <a:endParaRPr lang="en-US" sz="1500" dirty="0">
              <a:ea typeface="Calibri" panose="020F0502020204030204" pitchFamily="34" charset="0"/>
            </a:endParaRPr>
          </a:p>
          <a:p>
            <a:pPr marL="85724" indent="0">
              <a:lnSpc>
                <a:spcPct val="100000"/>
              </a:lnSpc>
              <a:spcBef>
                <a:spcPts val="600"/>
              </a:spcBef>
              <a:spcAft>
                <a:spcPts val="0"/>
              </a:spcAft>
              <a:buSzPts val="1800"/>
              <a:buNone/>
            </a:pPr>
            <a:endParaRPr lang="en-US" sz="1500" dirty="0">
              <a:ea typeface="Calibri" panose="020F0502020204030204" pitchFamily="34" charset="0"/>
            </a:endParaRPr>
          </a:p>
          <a:p>
            <a:pPr marL="85724" indent="0">
              <a:lnSpc>
                <a:spcPct val="100000"/>
              </a:lnSpc>
              <a:spcBef>
                <a:spcPts val="600"/>
              </a:spcBef>
              <a:spcAft>
                <a:spcPts val="0"/>
              </a:spcAft>
              <a:buSzPts val="1800"/>
              <a:buNone/>
            </a:pPr>
            <a:endParaRPr lang="en-US" sz="1500" dirty="0">
              <a:ea typeface="Calibri" panose="020F0502020204030204" pitchFamily="34" charset="0"/>
            </a:endParaRPr>
          </a:p>
          <a:p>
            <a:pPr marL="371474" indent="-285750">
              <a:lnSpc>
                <a:spcPct val="100000"/>
              </a:lnSpc>
              <a:spcBef>
                <a:spcPts val="600"/>
              </a:spcBef>
              <a:spcAft>
                <a:spcPts val="0"/>
              </a:spcAft>
              <a:buSzPts val="1800"/>
            </a:pPr>
            <a:r>
              <a:rPr lang="en-US" sz="1500" dirty="0">
                <a:ea typeface="Calibri" panose="020F0502020204030204" pitchFamily="34" charset="0"/>
              </a:rPr>
              <a:t>Binomial random-effects model, estimated via ML:</a:t>
            </a:r>
          </a:p>
          <a:p>
            <a:pPr marL="582208" lvl="1" indent="-285750">
              <a:lnSpc>
                <a:spcPct val="100000"/>
              </a:lnSpc>
              <a:spcBef>
                <a:spcPts val="600"/>
              </a:spcBef>
              <a:spcAft>
                <a:spcPts val="0"/>
              </a:spcAft>
              <a:buSzPts val="1800"/>
            </a:pPr>
            <a:r>
              <a:rPr lang="en-US" sz="1300" dirty="0">
                <a:ea typeface="Calibri" panose="020F0502020204030204" pitchFamily="34" charset="0"/>
              </a:rPr>
              <a:t>District random coefficients</a:t>
            </a:r>
          </a:p>
          <a:p>
            <a:pPr marL="371474" indent="-285750">
              <a:lnSpc>
                <a:spcPct val="100000"/>
              </a:lnSpc>
              <a:spcBef>
                <a:spcPts val="600"/>
              </a:spcBef>
              <a:spcAft>
                <a:spcPts val="0"/>
              </a:spcAft>
              <a:buSzPts val="1800"/>
            </a:pPr>
            <a:endParaRPr lang="en-US" sz="1500" dirty="0">
              <a:ea typeface="Calibri" panose="020F0502020204030204" pitchFamily="34" charset="0"/>
            </a:endParaRPr>
          </a:p>
          <a:p>
            <a:pPr marL="85724" indent="0">
              <a:lnSpc>
                <a:spcPct val="100000"/>
              </a:lnSpc>
              <a:spcBef>
                <a:spcPts val="600"/>
              </a:spcBef>
              <a:spcAft>
                <a:spcPts val="0"/>
              </a:spcAft>
              <a:buSzPts val="1800"/>
              <a:buNone/>
            </a:pPr>
            <a:endParaRPr lang="en-US" sz="1400" dirty="0">
              <a:ea typeface="Calibri" panose="020F0502020204030204" pitchFamily="34" charset="0"/>
            </a:endParaRPr>
          </a:p>
          <a:p>
            <a:pPr marL="85724" indent="0">
              <a:lnSpc>
                <a:spcPct val="100000"/>
              </a:lnSpc>
              <a:spcBef>
                <a:spcPts val="600"/>
              </a:spcBef>
              <a:spcAft>
                <a:spcPts val="0"/>
              </a:spcAft>
              <a:buSzPts val="1800"/>
              <a:buNone/>
            </a:pPr>
            <a:r>
              <a:rPr lang="en-US" sz="1500" dirty="0">
                <a:ea typeface="Calibri" panose="020F0502020204030204" pitchFamily="34" charset="0"/>
              </a:rPr>
              <a:t>Estimated on the entire sample and on each dwelling type, separately. </a:t>
            </a:r>
            <a:endParaRPr lang="en-US" sz="1500" i="1" dirty="0">
              <a:ea typeface="Calibri" panose="020F0502020204030204" pitchFamily="34" charset="0"/>
            </a:endParaRPr>
          </a:p>
          <a:p>
            <a:pPr marL="85724" indent="0">
              <a:lnSpc>
                <a:spcPct val="100000"/>
              </a:lnSpc>
              <a:spcBef>
                <a:spcPts val="600"/>
              </a:spcBef>
              <a:spcAft>
                <a:spcPts val="0"/>
              </a:spcAft>
              <a:buSzPts val="1800"/>
              <a:buNone/>
            </a:pPr>
            <a:endParaRPr lang="en-US" sz="1500" dirty="0">
              <a:ea typeface="Calibri" panose="020F0502020204030204" pitchFamily="34" charset="0"/>
            </a:endParaRPr>
          </a:p>
          <a:p>
            <a:pPr marL="553626" lvl="1" indent="-257168">
              <a:lnSpc>
                <a:spcPct val="100000"/>
              </a:lnSpc>
              <a:spcBef>
                <a:spcPts val="0"/>
              </a:spcBef>
              <a:spcAft>
                <a:spcPts val="0"/>
              </a:spcAft>
              <a:buSzPts val="1800"/>
            </a:pPr>
            <a:endParaRPr lang="en-US" sz="1300" dirty="0">
              <a:ea typeface="Calibri" panose="020F0502020204030204" pitchFamily="34" charset="0"/>
            </a:endParaRPr>
          </a:p>
          <a:p>
            <a:pPr marL="553626" lvl="1" indent="-257168">
              <a:lnSpc>
                <a:spcPct val="100000"/>
              </a:lnSpc>
              <a:spcBef>
                <a:spcPts val="0"/>
              </a:spcBef>
              <a:spcAft>
                <a:spcPts val="0"/>
              </a:spcAft>
              <a:buSzPts val="1800"/>
            </a:pPr>
            <a:endParaRPr lang="en-US" sz="1300" dirty="0">
              <a:ea typeface="Calibri" panose="020F0502020204030204" pitchFamily="34" charset="0"/>
            </a:endParaRPr>
          </a:p>
        </p:txBody>
      </p:sp>
      <p:pic>
        <p:nvPicPr>
          <p:cNvPr id="16" name="Picture 15">
            <a:extLst>
              <a:ext uri="{FF2B5EF4-FFF2-40B4-BE49-F238E27FC236}">
                <a16:creationId xmlns:a16="http://schemas.microsoft.com/office/drawing/2014/main" id="{5253BB32-4703-5434-E76C-327FE7B618E9}"/>
              </a:ext>
            </a:extLst>
          </p:cNvPr>
          <p:cNvPicPr>
            <a:picLocks noChangeAspect="1"/>
          </p:cNvPicPr>
          <p:nvPr/>
        </p:nvPicPr>
        <p:blipFill>
          <a:blip r:embed="rId4"/>
          <a:stretch>
            <a:fillRect/>
          </a:stretch>
        </p:blipFill>
        <p:spPr>
          <a:xfrm>
            <a:off x="4235783" y="1578982"/>
            <a:ext cx="3394610" cy="354574"/>
          </a:xfrm>
          <a:prstGeom prst="rect">
            <a:avLst/>
          </a:prstGeom>
        </p:spPr>
      </p:pic>
      <p:sp>
        <p:nvSpPr>
          <p:cNvPr id="3" name="Rectangle 2">
            <a:extLst>
              <a:ext uri="{FF2B5EF4-FFF2-40B4-BE49-F238E27FC236}">
                <a16:creationId xmlns:a16="http://schemas.microsoft.com/office/drawing/2014/main" id="{1431F760-37AA-E618-952A-197811D03087}"/>
              </a:ext>
            </a:extLst>
          </p:cNvPr>
          <p:cNvSpPr/>
          <p:nvPr/>
        </p:nvSpPr>
        <p:spPr>
          <a:xfrm>
            <a:off x="5222123" y="1532809"/>
            <a:ext cx="470413" cy="400747"/>
          </a:xfrm>
          <a:prstGeom prst="rect">
            <a:avLst/>
          </a:prstGeom>
          <a:ln w="25400">
            <a:solidFill>
              <a:srgbClr val="C00000"/>
            </a:solidFill>
            <a:tailEnd type="arrow"/>
          </a:ln>
        </p:spPr>
        <p:txBody>
          <a:bodyPr rtlCol="0" anchor="ctr"/>
          <a:lstStyle/>
          <a:p>
            <a:pPr algn="ctr"/>
            <a:endParaRPr lang="en-US"/>
          </a:p>
        </p:txBody>
      </p:sp>
      <p:sp>
        <p:nvSpPr>
          <p:cNvPr id="6" name="Rectangle 5">
            <a:extLst>
              <a:ext uri="{FF2B5EF4-FFF2-40B4-BE49-F238E27FC236}">
                <a16:creationId xmlns:a16="http://schemas.microsoft.com/office/drawing/2014/main" id="{23BECDDE-897B-6FB9-DFCE-B89BAA478C26}"/>
              </a:ext>
            </a:extLst>
          </p:cNvPr>
          <p:cNvSpPr/>
          <p:nvPr/>
        </p:nvSpPr>
        <p:spPr>
          <a:xfrm>
            <a:off x="6051955" y="3065039"/>
            <a:ext cx="417562" cy="400747"/>
          </a:xfrm>
          <a:prstGeom prst="rect">
            <a:avLst/>
          </a:prstGeom>
          <a:ln w="25400">
            <a:solidFill>
              <a:srgbClr val="C00000"/>
            </a:solidFill>
            <a:tailEnd type="arrow"/>
          </a:ln>
        </p:spPr>
        <p:txBody>
          <a:bodyPr rtlCol="0" anchor="ctr"/>
          <a:lstStyle/>
          <a:p>
            <a:pPr algn="ctr"/>
            <a:endParaRPr lang="en-US"/>
          </a:p>
        </p:txBody>
      </p:sp>
    </p:spTree>
    <p:extLst>
      <p:ext uri="{BB962C8B-B14F-4D97-AF65-F5344CB8AC3E}">
        <p14:creationId xmlns:p14="http://schemas.microsoft.com/office/powerpoint/2010/main" val="68476290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B41390-0534-2279-99B9-D1D02C1E77A7}"/>
              </a:ext>
            </a:extLst>
          </p:cNvPr>
          <p:cNvSpPr>
            <a:spLocks noGrp="1"/>
          </p:cNvSpPr>
          <p:nvPr>
            <p:ph type="sldNum" sz="quarter" idx="10"/>
          </p:nvPr>
        </p:nvSpPr>
        <p:spPr/>
        <p:txBody>
          <a:bodyPr/>
          <a:lstStyle/>
          <a:p>
            <a:fld id="{1C6EBB7F-3BCE-334A-90C7-B731B5EF6141}" type="slidenum">
              <a:rPr lang="en-US" smtClean="0">
                <a:solidFill>
                  <a:srgbClr val="000000"/>
                </a:solidFill>
              </a:rPr>
              <a:pPr/>
              <a:t>29</a:t>
            </a:fld>
            <a:endParaRPr lang="en-US">
              <a:solidFill>
                <a:srgbClr val="000000"/>
              </a:solidFill>
            </a:endParaRPr>
          </a:p>
        </p:txBody>
      </p:sp>
      <p:sp>
        <p:nvSpPr>
          <p:cNvPr id="23" name="Title 1">
            <a:extLst>
              <a:ext uri="{FF2B5EF4-FFF2-40B4-BE49-F238E27FC236}">
                <a16:creationId xmlns:a16="http://schemas.microsoft.com/office/drawing/2014/main" id="{6A63C982-8465-856D-0B98-D1458ECDB67D}"/>
              </a:ext>
            </a:extLst>
          </p:cNvPr>
          <p:cNvSpPr>
            <a:spLocks noGrp="1"/>
          </p:cNvSpPr>
          <p:nvPr>
            <p:ph type="title"/>
          </p:nvPr>
        </p:nvSpPr>
        <p:spPr>
          <a:xfrm>
            <a:off x="423586" y="0"/>
            <a:ext cx="6457950" cy="678145"/>
          </a:xfrm>
        </p:spPr>
        <p:txBody>
          <a:bodyPr/>
          <a:lstStyle/>
          <a:p>
            <a:r>
              <a:rPr lang="en-US" dirty="0"/>
              <a:t>Study 1: Preventative behaviors (during campaign)</a:t>
            </a:r>
          </a:p>
        </p:txBody>
      </p:sp>
      <p:sp>
        <p:nvSpPr>
          <p:cNvPr id="24" name="Content Placeholder 2">
            <a:extLst>
              <a:ext uri="{FF2B5EF4-FFF2-40B4-BE49-F238E27FC236}">
                <a16:creationId xmlns:a16="http://schemas.microsoft.com/office/drawing/2014/main" id="{5DD6F11B-3D37-B20E-DB30-80B0A1E26832}"/>
              </a:ext>
            </a:extLst>
          </p:cNvPr>
          <p:cNvSpPr>
            <a:spLocks noGrp="1"/>
          </p:cNvSpPr>
          <p:nvPr>
            <p:ph idx="1"/>
          </p:nvPr>
        </p:nvSpPr>
        <p:spPr>
          <a:xfrm>
            <a:off x="1" y="825127"/>
            <a:ext cx="9064490" cy="3706065"/>
          </a:xfrm>
        </p:spPr>
        <p:txBody>
          <a:bodyPr/>
          <a:lstStyle/>
          <a:p>
            <a:pPr marL="371474" indent="-285750">
              <a:lnSpc>
                <a:spcPct val="100000"/>
              </a:lnSpc>
              <a:spcBef>
                <a:spcPts val="600"/>
              </a:spcBef>
              <a:spcAft>
                <a:spcPts val="0"/>
              </a:spcAft>
              <a:buSzPts val="1800"/>
            </a:pPr>
            <a:r>
              <a:rPr lang="en-US" sz="1600" dirty="0">
                <a:ea typeface="Calibri" panose="020F0502020204030204" pitchFamily="34" charset="0"/>
              </a:rPr>
              <a:t>Heterogeneous treatment effects by perceived risk of malaria at baseline</a:t>
            </a:r>
          </a:p>
        </p:txBody>
      </p:sp>
      <p:sp>
        <p:nvSpPr>
          <p:cNvPr id="26" name="TextBox 25">
            <a:extLst>
              <a:ext uri="{FF2B5EF4-FFF2-40B4-BE49-F238E27FC236}">
                <a16:creationId xmlns:a16="http://schemas.microsoft.com/office/drawing/2014/main" id="{6E159F6A-FBA5-5F6D-1D09-85082100AAE1}"/>
              </a:ext>
            </a:extLst>
          </p:cNvPr>
          <p:cNvSpPr txBox="1"/>
          <p:nvPr/>
        </p:nvSpPr>
        <p:spPr>
          <a:xfrm>
            <a:off x="507412" y="2308827"/>
            <a:ext cx="2792092" cy="738664"/>
          </a:xfrm>
          <a:prstGeom prst="rect">
            <a:avLst/>
          </a:prstGeom>
          <a:noFill/>
          <a:ln>
            <a:noFill/>
          </a:ln>
        </p:spPr>
        <p:txBody>
          <a:bodyPr wrap="square">
            <a:spAutoFit/>
          </a:bodyPr>
          <a:lstStyle/>
          <a:p>
            <a:r>
              <a:rPr lang="en-US" sz="1400" b="0" i="1" dirty="0">
                <a:effectLst/>
                <a:latin typeface="Calibri" panose="020F0502020204030204" pitchFamily="34" charset="0"/>
                <a:cs typeface="Calibri" panose="020F0502020204030204" pitchFamily="34" charset="0"/>
              </a:rPr>
              <a:t>How worried are you that you/someone in your family will get malaria in the next month?</a:t>
            </a:r>
            <a:endParaRPr lang="en-US" sz="1400" i="1"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5288F1F5-1EE4-AE72-EA1B-3611A59D4867}"/>
              </a:ext>
            </a:extLst>
          </p:cNvPr>
          <p:cNvPicPr>
            <a:picLocks noChangeAspect="1"/>
          </p:cNvPicPr>
          <p:nvPr/>
        </p:nvPicPr>
        <p:blipFill>
          <a:blip r:embed="rId3"/>
          <a:stretch>
            <a:fillRect/>
          </a:stretch>
        </p:blipFill>
        <p:spPr>
          <a:xfrm>
            <a:off x="3451522" y="1203111"/>
            <a:ext cx="4928998" cy="3584725"/>
          </a:xfrm>
          <a:prstGeom prst="rect">
            <a:avLst/>
          </a:prstGeom>
        </p:spPr>
      </p:pic>
    </p:spTree>
    <p:extLst>
      <p:ext uri="{BB962C8B-B14F-4D97-AF65-F5344CB8AC3E}">
        <p14:creationId xmlns:p14="http://schemas.microsoft.com/office/powerpoint/2010/main" val="1020713035"/>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71805-9FAA-FF70-FA4B-0084285765B0}"/>
              </a:ext>
            </a:extLst>
          </p:cNvPr>
          <p:cNvSpPr>
            <a:spLocks noGrp="1"/>
          </p:cNvSpPr>
          <p:nvPr>
            <p:ph type="title"/>
          </p:nvPr>
        </p:nvSpPr>
        <p:spPr>
          <a:xfrm>
            <a:off x="457200" y="12302"/>
            <a:ext cx="8610600" cy="657766"/>
          </a:xfrm>
        </p:spPr>
        <p:txBody>
          <a:bodyPr/>
          <a:lstStyle/>
          <a:p>
            <a:r>
              <a:rPr lang="en-US" dirty="0"/>
              <a:t>Motivation</a:t>
            </a:r>
          </a:p>
        </p:txBody>
      </p:sp>
      <p:sp>
        <p:nvSpPr>
          <p:cNvPr id="3" name="Content Placeholder 2">
            <a:extLst>
              <a:ext uri="{FF2B5EF4-FFF2-40B4-BE49-F238E27FC236}">
                <a16:creationId xmlns:a16="http://schemas.microsoft.com/office/drawing/2014/main" id="{67C6CBBC-3EF5-C24D-F665-6394F066D6B3}"/>
              </a:ext>
            </a:extLst>
          </p:cNvPr>
          <p:cNvSpPr>
            <a:spLocks noGrp="1"/>
          </p:cNvSpPr>
          <p:nvPr>
            <p:ph idx="1"/>
          </p:nvPr>
        </p:nvSpPr>
        <p:spPr>
          <a:xfrm>
            <a:off x="84570" y="871268"/>
            <a:ext cx="9059430" cy="3880441"/>
          </a:xfrm>
        </p:spPr>
        <p:txBody>
          <a:bodyPr/>
          <a:lstStyle/>
          <a:p>
            <a:pPr>
              <a:spcBef>
                <a:spcPts val="600"/>
              </a:spcBef>
            </a:pPr>
            <a:endParaRPr lang="en-US" sz="1600" dirty="0"/>
          </a:p>
          <a:p>
            <a:pPr>
              <a:spcBef>
                <a:spcPts val="600"/>
              </a:spcBef>
            </a:pPr>
            <a:r>
              <a:rPr lang="en-US" sz="1700" dirty="0"/>
              <a:t>Social media Ad campaigns are increasingly used for </a:t>
            </a:r>
            <a:r>
              <a:rPr lang="en-US" sz="1700" b="1" dirty="0"/>
              <a:t>social good </a:t>
            </a:r>
            <a:r>
              <a:rPr lang="en-US" sz="1700" dirty="0"/>
              <a:t>and </a:t>
            </a:r>
            <a:r>
              <a:rPr lang="en-US" sz="1700" b="1" dirty="0"/>
              <a:t>public health objectives</a:t>
            </a:r>
          </a:p>
          <a:p>
            <a:pPr>
              <a:spcBef>
                <a:spcPts val="300"/>
              </a:spcBef>
            </a:pPr>
            <a:endParaRPr lang="en-US" sz="2000" dirty="0"/>
          </a:p>
          <a:p>
            <a:pPr marL="0" indent="0">
              <a:spcBef>
                <a:spcPts val="300"/>
              </a:spcBef>
              <a:buNone/>
            </a:pPr>
            <a:endParaRPr lang="en-US" sz="2000" dirty="0"/>
          </a:p>
          <a:p>
            <a:pPr marL="0" indent="0">
              <a:spcBef>
                <a:spcPts val="600"/>
              </a:spcBef>
              <a:buNone/>
            </a:pPr>
            <a:endParaRPr lang="en-US" sz="1600" dirty="0"/>
          </a:p>
        </p:txBody>
      </p:sp>
      <p:sp>
        <p:nvSpPr>
          <p:cNvPr id="4" name="Slide Number Placeholder 3">
            <a:extLst>
              <a:ext uri="{FF2B5EF4-FFF2-40B4-BE49-F238E27FC236}">
                <a16:creationId xmlns:a16="http://schemas.microsoft.com/office/drawing/2014/main" id="{9AC6E66F-79DF-74EC-8DC1-EEAE5270F059}"/>
              </a:ext>
            </a:extLst>
          </p:cNvPr>
          <p:cNvSpPr>
            <a:spLocks noGrp="1"/>
          </p:cNvSpPr>
          <p:nvPr>
            <p:ph type="sldNum" sz="quarter" idx="10"/>
          </p:nvPr>
        </p:nvSpPr>
        <p:spPr/>
        <p:txBody>
          <a:bodyPr/>
          <a:lstStyle/>
          <a:p>
            <a:fld id="{1C6EBB7F-3BCE-334A-90C7-B731B5EF6141}" type="slidenum">
              <a:rPr lang="en-US" smtClean="0">
                <a:solidFill>
                  <a:srgbClr val="000000"/>
                </a:solidFill>
              </a:rPr>
              <a:pPr/>
              <a:t>3</a:t>
            </a:fld>
            <a:endParaRPr lang="en-US">
              <a:solidFill>
                <a:srgbClr val="000000"/>
              </a:solidFill>
            </a:endParaRPr>
          </a:p>
        </p:txBody>
      </p:sp>
      <p:pic>
        <p:nvPicPr>
          <p:cNvPr id="8" name="Picture 7" descr="A close-up of a syringe and a syringe&#10;&#10;Description automatically generated with medium confidence">
            <a:extLst>
              <a:ext uri="{FF2B5EF4-FFF2-40B4-BE49-F238E27FC236}">
                <a16:creationId xmlns:a16="http://schemas.microsoft.com/office/drawing/2014/main" id="{68B9E763-87F8-DF37-3646-82B6B6714332}"/>
              </a:ext>
            </a:extLst>
          </p:cNvPr>
          <p:cNvPicPr>
            <a:picLocks noChangeAspect="1"/>
          </p:cNvPicPr>
          <p:nvPr/>
        </p:nvPicPr>
        <p:blipFill>
          <a:blip r:embed="rId3"/>
          <a:stretch>
            <a:fillRect/>
          </a:stretch>
        </p:blipFill>
        <p:spPr>
          <a:xfrm>
            <a:off x="260851" y="2066659"/>
            <a:ext cx="3786996" cy="2127402"/>
          </a:xfrm>
          <a:prstGeom prst="rect">
            <a:avLst/>
          </a:prstGeom>
        </p:spPr>
      </p:pic>
      <p:pic>
        <p:nvPicPr>
          <p:cNvPr id="10" name="Picture 9">
            <a:extLst>
              <a:ext uri="{FF2B5EF4-FFF2-40B4-BE49-F238E27FC236}">
                <a16:creationId xmlns:a16="http://schemas.microsoft.com/office/drawing/2014/main" id="{FA4D0636-FF3D-33AA-13B7-D37CE1D14827}"/>
              </a:ext>
            </a:extLst>
          </p:cNvPr>
          <p:cNvPicPr>
            <a:picLocks noChangeAspect="1"/>
          </p:cNvPicPr>
          <p:nvPr/>
        </p:nvPicPr>
        <p:blipFill>
          <a:blip r:embed="rId4"/>
          <a:stretch>
            <a:fillRect/>
          </a:stretch>
        </p:blipFill>
        <p:spPr>
          <a:xfrm>
            <a:off x="4442756" y="2066659"/>
            <a:ext cx="4378102" cy="2127402"/>
          </a:xfrm>
          <a:prstGeom prst="rect">
            <a:avLst/>
          </a:prstGeom>
        </p:spPr>
      </p:pic>
    </p:spTree>
    <p:extLst>
      <p:ext uri="{BB962C8B-B14F-4D97-AF65-F5344CB8AC3E}">
        <p14:creationId xmlns:p14="http://schemas.microsoft.com/office/powerpoint/2010/main" val="77867345"/>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paper with numbers and ticks&#10;&#10;Description automatically generated">
            <a:extLst>
              <a:ext uri="{FF2B5EF4-FFF2-40B4-BE49-F238E27FC236}">
                <a16:creationId xmlns:a16="http://schemas.microsoft.com/office/drawing/2014/main" id="{847099ED-30A5-EDBF-8C69-C51F40ABE07F}"/>
              </a:ext>
            </a:extLst>
          </p:cNvPr>
          <p:cNvPicPr>
            <a:picLocks noChangeAspect="1"/>
          </p:cNvPicPr>
          <p:nvPr/>
        </p:nvPicPr>
        <p:blipFill>
          <a:blip r:embed="rId3"/>
          <a:stretch>
            <a:fillRect/>
          </a:stretch>
        </p:blipFill>
        <p:spPr>
          <a:xfrm>
            <a:off x="1180827" y="1739071"/>
            <a:ext cx="6740466" cy="2596287"/>
          </a:xfrm>
          <a:prstGeom prst="rect">
            <a:avLst/>
          </a:prstGeom>
        </p:spPr>
      </p:pic>
      <p:sp>
        <p:nvSpPr>
          <p:cNvPr id="2" name="Title 1">
            <a:extLst>
              <a:ext uri="{FF2B5EF4-FFF2-40B4-BE49-F238E27FC236}">
                <a16:creationId xmlns:a16="http://schemas.microsoft.com/office/drawing/2014/main" id="{2B593B07-3275-8C9E-ACD5-8D42E3F4A496}"/>
              </a:ext>
            </a:extLst>
          </p:cNvPr>
          <p:cNvSpPr>
            <a:spLocks noGrp="1"/>
          </p:cNvSpPr>
          <p:nvPr>
            <p:ph type="title"/>
          </p:nvPr>
        </p:nvSpPr>
        <p:spPr>
          <a:xfrm>
            <a:off x="427860" y="13484"/>
            <a:ext cx="8610600" cy="657766"/>
          </a:xfrm>
        </p:spPr>
        <p:txBody>
          <a:bodyPr/>
          <a:lstStyle/>
          <a:p>
            <a:r>
              <a:rPr lang="en-US" dirty="0"/>
              <a:t>Ad/brand recall (at the end of campaign)</a:t>
            </a:r>
          </a:p>
        </p:txBody>
      </p:sp>
      <p:sp>
        <p:nvSpPr>
          <p:cNvPr id="4" name="Slide Number Placeholder 3">
            <a:extLst>
              <a:ext uri="{FF2B5EF4-FFF2-40B4-BE49-F238E27FC236}">
                <a16:creationId xmlns:a16="http://schemas.microsoft.com/office/drawing/2014/main" id="{2031FAAC-6ED3-E7BE-BCC0-5F66832E988B}"/>
              </a:ext>
            </a:extLst>
          </p:cNvPr>
          <p:cNvSpPr>
            <a:spLocks noGrp="1"/>
          </p:cNvSpPr>
          <p:nvPr>
            <p:ph type="sldNum" sz="quarter" idx="10"/>
          </p:nvPr>
        </p:nvSpPr>
        <p:spPr/>
        <p:txBody>
          <a:bodyPr/>
          <a:lstStyle/>
          <a:p>
            <a:fld id="{1C6EBB7F-3BCE-334A-90C7-B731B5EF6141}" type="slidenum">
              <a:rPr lang="en-US" smtClean="0">
                <a:solidFill>
                  <a:srgbClr val="000000"/>
                </a:solidFill>
              </a:rPr>
              <a:pPr/>
              <a:t>30</a:t>
            </a:fld>
            <a:endParaRPr lang="en-US">
              <a:solidFill>
                <a:srgbClr val="000000"/>
              </a:solidFill>
            </a:endParaRPr>
          </a:p>
        </p:txBody>
      </p:sp>
      <p:sp>
        <p:nvSpPr>
          <p:cNvPr id="12" name="TextBox 11">
            <a:extLst>
              <a:ext uri="{FF2B5EF4-FFF2-40B4-BE49-F238E27FC236}">
                <a16:creationId xmlns:a16="http://schemas.microsoft.com/office/drawing/2014/main" id="{C2B3ECCD-B4A3-244B-7778-C41EEF711807}"/>
              </a:ext>
            </a:extLst>
          </p:cNvPr>
          <p:cNvSpPr txBox="1"/>
          <p:nvPr/>
        </p:nvSpPr>
        <p:spPr>
          <a:xfrm>
            <a:off x="340916" y="882043"/>
            <a:ext cx="8236310" cy="338554"/>
          </a:xfrm>
          <a:prstGeom prst="rect">
            <a:avLst/>
          </a:prstGeom>
          <a:noFill/>
          <a:ln>
            <a:noFill/>
          </a:ln>
        </p:spPr>
        <p:txBody>
          <a:bodyPr wrap="square">
            <a:spAutoFit/>
          </a:bodyPr>
          <a:lstStyle/>
          <a:p>
            <a:r>
              <a:rPr lang="en-US" sz="1600" b="0" i="1" u="none" strike="noStrike" dirty="0">
                <a:solidFill>
                  <a:srgbClr val="000000"/>
                </a:solidFill>
                <a:effectLst/>
                <a:latin typeface="Calibri" panose="020F0502020204030204" pitchFamily="34" charset="0"/>
                <a:cs typeface="Calibri" panose="020F0502020204030204" pitchFamily="34" charset="0"/>
              </a:rPr>
              <a:t>DV: Since August of this year, have you seen any advertising from Malaria No More on Facebook?</a:t>
            </a:r>
            <a:endParaRPr lang="en-US" sz="1600" i="1" dirty="0">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9C7967A5-50FD-987F-2009-9430A528AA94}"/>
              </a:ext>
            </a:extLst>
          </p:cNvPr>
          <p:cNvSpPr/>
          <p:nvPr/>
        </p:nvSpPr>
        <p:spPr>
          <a:xfrm>
            <a:off x="2541129" y="2539492"/>
            <a:ext cx="1216896" cy="343230"/>
          </a:xfrm>
          <a:prstGeom prst="rect">
            <a:avLst/>
          </a:prstGeom>
          <a:ln w="25400">
            <a:solidFill>
              <a:srgbClr val="C00000"/>
            </a:solidFill>
            <a:tailEnd type="arrow"/>
          </a:ln>
        </p:spPr>
        <p:txBody>
          <a:bodyPr rtlCol="0" anchor="ctr"/>
          <a:lstStyle/>
          <a:p>
            <a:pPr algn="ctr"/>
            <a:endParaRPr lang="en-US"/>
          </a:p>
        </p:txBody>
      </p:sp>
      <p:sp>
        <p:nvSpPr>
          <p:cNvPr id="16" name="Rectangle 15">
            <a:extLst>
              <a:ext uri="{FF2B5EF4-FFF2-40B4-BE49-F238E27FC236}">
                <a16:creationId xmlns:a16="http://schemas.microsoft.com/office/drawing/2014/main" id="{76593A54-537E-C497-7DAB-76D5FF4052B8}"/>
              </a:ext>
            </a:extLst>
          </p:cNvPr>
          <p:cNvSpPr/>
          <p:nvPr/>
        </p:nvSpPr>
        <p:spPr>
          <a:xfrm>
            <a:off x="5003314" y="2549352"/>
            <a:ext cx="1216896" cy="343230"/>
          </a:xfrm>
          <a:prstGeom prst="rect">
            <a:avLst/>
          </a:prstGeom>
          <a:ln w="25400">
            <a:solidFill>
              <a:srgbClr val="C00000"/>
            </a:solidFill>
            <a:tailEnd type="arrow"/>
          </a:ln>
        </p:spPr>
        <p:txBody>
          <a:bodyPr rtlCol="0" anchor="ctr"/>
          <a:lstStyle/>
          <a:p>
            <a:pPr algn="ctr"/>
            <a:endParaRPr lang="en-US"/>
          </a:p>
        </p:txBody>
      </p:sp>
    </p:spTree>
    <p:extLst>
      <p:ext uri="{BB962C8B-B14F-4D97-AF65-F5344CB8AC3E}">
        <p14:creationId xmlns:p14="http://schemas.microsoft.com/office/powerpoint/2010/main" val="39238715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93B07-3275-8C9E-ACD5-8D42E3F4A496}"/>
              </a:ext>
            </a:extLst>
          </p:cNvPr>
          <p:cNvSpPr>
            <a:spLocks noGrp="1"/>
          </p:cNvSpPr>
          <p:nvPr>
            <p:ph type="title"/>
          </p:nvPr>
        </p:nvSpPr>
        <p:spPr>
          <a:xfrm>
            <a:off x="427860" y="13484"/>
            <a:ext cx="8610600" cy="657766"/>
          </a:xfrm>
        </p:spPr>
        <p:txBody>
          <a:bodyPr/>
          <a:lstStyle/>
          <a:p>
            <a:r>
              <a:rPr lang="en-US" dirty="0"/>
              <a:t>Sleeping under </a:t>
            </a:r>
            <a:r>
              <a:rPr lang="en-US" dirty="0" err="1"/>
              <a:t>bednet</a:t>
            </a:r>
            <a:r>
              <a:rPr lang="en-US" dirty="0"/>
              <a:t> at baseline (July-August 2020)</a:t>
            </a:r>
          </a:p>
        </p:txBody>
      </p:sp>
      <p:sp>
        <p:nvSpPr>
          <p:cNvPr id="4" name="Slide Number Placeholder 3">
            <a:extLst>
              <a:ext uri="{FF2B5EF4-FFF2-40B4-BE49-F238E27FC236}">
                <a16:creationId xmlns:a16="http://schemas.microsoft.com/office/drawing/2014/main" id="{2031FAAC-6ED3-E7BE-BCC0-5F66832E988B}"/>
              </a:ext>
            </a:extLst>
          </p:cNvPr>
          <p:cNvSpPr>
            <a:spLocks noGrp="1"/>
          </p:cNvSpPr>
          <p:nvPr>
            <p:ph type="sldNum" sz="quarter" idx="10"/>
          </p:nvPr>
        </p:nvSpPr>
        <p:spPr/>
        <p:txBody>
          <a:bodyPr/>
          <a:lstStyle/>
          <a:p>
            <a:fld id="{1C6EBB7F-3BCE-334A-90C7-B731B5EF6141}" type="slidenum">
              <a:rPr lang="en-US" smtClean="0">
                <a:solidFill>
                  <a:srgbClr val="000000"/>
                </a:solidFill>
              </a:rPr>
              <a:pPr/>
              <a:t>31</a:t>
            </a:fld>
            <a:endParaRPr lang="en-US">
              <a:solidFill>
                <a:srgbClr val="000000"/>
              </a:solidFill>
            </a:endParaRPr>
          </a:p>
        </p:txBody>
      </p:sp>
      <p:pic>
        <p:nvPicPr>
          <p:cNvPr id="6" name="Picture 5" descr="A table of numbers and a list of objects&#10;&#10;Description automatically generated with medium confidence">
            <a:extLst>
              <a:ext uri="{FF2B5EF4-FFF2-40B4-BE49-F238E27FC236}">
                <a16:creationId xmlns:a16="http://schemas.microsoft.com/office/drawing/2014/main" id="{05AA82FC-7397-42B7-E7F0-C6AD8113DECC}"/>
              </a:ext>
            </a:extLst>
          </p:cNvPr>
          <p:cNvPicPr>
            <a:picLocks noChangeAspect="1"/>
          </p:cNvPicPr>
          <p:nvPr/>
        </p:nvPicPr>
        <p:blipFill rotWithShape="1">
          <a:blip r:embed="rId3"/>
          <a:srcRect t="6276"/>
          <a:stretch/>
        </p:blipFill>
        <p:spPr>
          <a:xfrm>
            <a:off x="1036878" y="1088904"/>
            <a:ext cx="7070244" cy="3231757"/>
          </a:xfrm>
          <a:prstGeom prst="rect">
            <a:avLst/>
          </a:prstGeom>
        </p:spPr>
      </p:pic>
    </p:spTree>
    <p:extLst>
      <p:ext uri="{BB962C8B-B14F-4D97-AF65-F5344CB8AC3E}">
        <p14:creationId xmlns:p14="http://schemas.microsoft.com/office/powerpoint/2010/main" val="3057924849"/>
      </p:ext>
    </p:extLst>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93B07-3275-8C9E-ACD5-8D42E3F4A496}"/>
              </a:ext>
            </a:extLst>
          </p:cNvPr>
          <p:cNvSpPr>
            <a:spLocks noGrp="1"/>
          </p:cNvSpPr>
          <p:nvPr>
            <p:ph type="title"/>
          </p:nvPr>
        </p:nvSpPr>
        <p:spPr>
          <a:xfrm>
            <a:off x="427860" y="13484"/>
            <a:ext cx="8610600" cy="657766"/>
          </a:xfrm>
        </p:spPr>
        <p:txBody>
          <a:bodyPr/>
          <a:lstStyle/>
          <a:p>
            <a:r>
              <a:rPr lang="en-US" dirty="0"/>
              <a:t>Malaria risk perceptions (Jan 2021 – Mar 2021)</a:t>
            </a:r>
          </a:p>
        </p:txBody>
      </p:sp>
      <p:sp>
        <p:nvSpPr>
          <p:cNvPr id="4" name="Slide Number Placeholder 3">
            <a:extLst>
              <a:ext uri="{FF2B5EF4-FFF2-40B4-BE49-F238E27FC236}">
                <a16:creationId xmlns:a16="http://schemas.microsoft.com/office/drawing/2014/main" id="{2031FAAC-6ED3-E7BE-BCC0-5F66832E988B}"/>
              </a:ext>
            </a:extLst>
          </p:cNvPr>
          <p:cNvSpPr>
            <a:spLocks noGrp="1"/>
          </p:cNvSpPr>
          <p:nvPr>
            <p:ph type="sldNum" sz="quarter" idx="10"/>
          </p:nvPr>
        </p:nvSpPr>
        <p:spPr/>
        <p:txBody>
          <a:bodyPr/>
          <a:lstStyle/>
          <a:p>
            <a:fld id="{1C6EBB7F-3BCE-334A-90C7-B731B5EF6141}" type="slidenum">
              <a:rPr lang="en-US" smtClean="0">
                <a:solidFill>
                  <a:srgbClr val="000000"/>
                </a:solidFill>
              </a:rPr>
              <a:pPr/>
              <a:t>32</a:t>
            </a:fld>
            <a:endParaRPr lang="en-US">
              <a:solidFill>
                <a:srgbClr val="000000"/>
              </a:solidFill>
            </a:endParaRPr>
          </a:p>
        </p:txBody>
      </p:sp>
      <p:pic>
        <p:nvPicPr>
          <p:cNvPr id="7" name="Picture 6" descr="A table with numbers and a number of objects&#10;&#10;Description automatically generated with medium confidence">
            <a:extLst>
              <a:ext uri="{FF2B5EF4-FFF2-40B4-BE49-F238E27FC236}">
                <a16:creationId xmlns:a16="http://schemas.microsoft.com/office/drawing/2014/main" id="{A83AD09B-8ED0-EF05-FFE0-EE6B42F02CAB}"/>
              </a:ext>
            </a:extLst>
          </p:cNvPr>
          <p:cNvPicPr>
            <a:picLocks noChangeAspect="1"/>
          </p:cNvPicPr>
          <p:nvPr/>
        </p:nvPicPr>
        <p:blipFill rotWithShape="1">
          <a:blip r:embed="rId3"/>
          <a:srcRect t="6916"/>
          <a:stretch/>
        </p:blipFill>
        <p:spPr>
          <a:xfrm>
            <a:off x="1547076" y="1382071"/>
            <a:ext cx="6049847" cy="2576227"/>
          </a:xfrm>
          <a:prstGeom prst="rect">
            <a:avLst/>
          </a:prstGeom>
        </p:spPr>
      </p:pic>
    </p:spTree>
    <p:extLst>
      <p:ext uri="{BB962C8B-B14F-4D97-AF65-F5344CB8AC3E}">
        <p14:creationId xmlns:p14="http://schemas.microsoft.com/office/powerpoint/2010/main" val="3589611157"/>
      </p:ext>
    </p:extLst>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93B07-3275-8C9E-ACD5-8D42E3F4A496}"/>
              </a:ext>
            </a:extLst>
          </p:cNvPr>
          <p:cNvSpPr>
            <a:spLocks noGrp="1"/>
          </p:cNvSpPr>
          <p:nvPr>
            <p:ph type="title"/>
          </p:nvPr>
        </p:nvSpPr>
        <p:spPr>
          <a:xfrm>
            <a:off x="427860" y="13484"/>
            <a:ext cx="8610600" cy="657766"/>
          </a:xfrm>
        </p:spPr>
        <p:txBody>
          <a:bodyPr/>
          <a:lstStyle/>
          <a:p>
            <a:r>
              <a:rPr lang="en-US" dirty="0"/>
              <a:t>Covid-19 risk perceptions (Jan 2021 – Mar 2021)</a:t>
            </a:r>
          </a:p>
        </p:txBody>
      </p:sp>
      <p:sp>
        <p:nvSpPr>
          <p:cNvPr id="4" name="Slide Number Placeholder 3">
            <a:extLst>
              <a:ext uri="{FF2B5EF4-FFF2-40B4-BE49-F238E27FC236}">
                <a16:creationId xmlns:a16="http://schemas.microsoft.com/office/drawing/2014/main" id="{2031FAAC-6ED3-E7BE-BCC0-5F66832E988B}"/>
              </a:ext>
            </a:extLst>
          </p:cNvPr>
          <p:cNvSpPr>
            <a:spLocks noGrp="1"/>
          </p:cNvSpPr>
          <p:nvPr>
            <p:ph type="sldNum" sz="quarter" idx="10"/>
          </p:nvPr>
        </p:nvSpPr>
        <p:spPr/>
        <p:txBody>
          <a:bodyPr/>
          <a:lstStyle/>
          <a:p>
            <a:fld id="{1C6EBB7F-3BCE-334A-90C7-B731B5EF6141}" type="slidenum">
              <a:rPr lang="en-US" smtClean="0">
                <a:solidFill>
                  <a:srgbClr val="000000"/>
                </a:solidFill>
              </a:rPr>
              <a:pPr/>
              <a:t>33</a:t>
            </a:fld>
            <a:endParaRPr lang="en-US">
              <a:solidFill>
                <a:srgbClr val="000000"/>
              </a:solidFill>
            </a:endParaRPr>
          </a:p>
        </p:txBody>
      </p:sp>
      <p:pic>
        <p:nvPicPr>
          <p:cNvPr id="5" name="Picture 4" descr="A table with numbers and a number of objects&#10;&#10;Description automatically generated with medium confidence">
            <a:extLst>
              <a:ext uri="{FF2B5EF4-FFF2-40B4-BE49-F238E27FC236}">
                <a16:creationId xmlns:a16="http://schemas.microsoft.com/office/drawing/2014/main" id="{DB57171A-63F0-194F-D36D-E80D00371A65}"/>
              </a:ext>
            </a:extLst>
          </p:cNvPr>
          <p:cNvPicPr>
            <a:picLocks noChangeAspect="1"/>
          </p:cNvPicPr>
          <p:nvPr/>
        </p:nvPicPr>
        <p:blipFill>
          <a:blip r:embed="rId3"/>
          <a:stretch>
            <a:fillRect/>
          </a:stretch>
        </p:blipFill>
        <p:spPr>
          <a:xfrm>
            <a:off x="1420769" y="1347411"/>
            <a:ext cx="6302462" cy="2678814"/>
          </a:xfrm>
          <a:prstGeom prst="rect">
            <a:avLst/>
          </a:prstGeom>
        </p:spPr>
      </p:pic>
    </p:spTree>
    <p:extLst>
      <p:ext uri="{BB962C8B-B14F-4D97-AF65-F5344CB8AC3E}">
        <p14:creationId xmlns:p14="http://schemas.microsoft.com/office/powerpoint/2010/main" val="2256091028"/>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93B07-3275-8C9E-ACD5-8D42E3F4A496}"/>
              </a:ext>
            </a:extLst>
          </p:cNvPr>
          <p:cNvSpPr>
            <a:spLocks noGrp="1"/>
          </p:cNvSpPr>
          <p:nvPr>
            <p:ph type="title"/>
          </p:nvPr>
        </p:nvSpPr>
        <p:spPr>
          <a:xfrm>
            <a:off x="427860" y="13484"/>
            <a:ext cx="8610600" cy="657766"/>
          </a:xfrm>
        </p:spPr>
        <p:txBody>
          <a:bodyPr/>
          <a:lstStyle/>
          <a:p>
            <a:r>
              <a:rPr lang="en-US" dirty="0"/>
              <a:t>Re-treating and purchasing </a:t>
            </a:r>
            <a:r>
              <a:rPr lang="en-US" dirty="0" err="1"/>
              <a:t>bednets</a:t>
            </a:r>
            <a:r>
              <a:rPr lang="en-US" dirty="0"/>
              <a:t> (January 2021 - March 2021)</a:t>
            </a:r>
          </a:p>
        </p:txBody>
      </p:sp>
      <p:sp>
        <p:nvSpPr>
          <p:cNvPr id="4" name="Slide Number Placeholder 3">
            <a:extLst>
              <a:ext uri="{FF2B5EF4-FFF2-40B4-BE49-F238E27FC236}">
                <a16:creationId xmlns:a16="http://schemas.microsoft.com/office/drawing/2014/main" id="{2031FAAC-6ED3-E7BE-BCC0-5F66832E988B}"/>
              </a:ext>
            </a:extLst>
          </p:cNvPr>
          <p:cNvSpPr>
            <a:spLocks noGrp="1"/>
          </p:cNvSpPr>
          <p:nvPr>
            <p:ph type="sldNum" sz="quarter" idx="10"/>
          </p:nvPr>
        </p:nvSpPr>
        <p:spPr/>
        <p:txBody>
          <a:bodyPr/>
          <a:lstStyle/>
          <a:p>
            <a:fld id="{1C6EBB7F-3BCE-334A-90C7-B731B5EF6141}" type="slidenum">
              <a:rPr lang="en-US" smtClean="0">
                <a:solidFill>
                  <a:srgbClr val="000000"/>
                </a:solidFill>
              </a:rPr>
              <a:pPr/>
              <a:t>34</a:t>
            </a:fld>
            <a:endParaRPr lang="en-US">
              <a:solidFill>
                <a:srgbClr val="000000"/>
              </a:solidFill>
            </a:endParaRPr>
          </a:p>
        </p:txBody>
      </p:sp>
      <p:pic>
        <p:nvPicPr>
          <p:cNvPr id="6" name="Picture 5" descr="A table with numbers and a number of objects&#10;&#10;Description automatically generated with medium confidence">
            <a:extLst>
              <a:ext uri="{FF2B5EF4-FFF2-40B4-BE49-F238E27FC236}">
                <a16:creationId xmlns:a16="http://schemas.microsoft.com/office/drawing/2014/main" id="{C2CC176A-87AD-A4DC-BEE6-2DCC5FC4EBDA}"/>
              </a:ext>
            </a:extLst>
          </p:cNvPr>
          <p:cNvPicPr>
            <a:picLocks noChangeAspect="1"/>
          </p:cNvPicPr>
          <p:nvPr/>
        </p:nvPicPr>
        <p:blipFill rotWithShape="1">
          <a:blip r:embed="rId3"/>
          <a:srcRect t="6040"/>
          <a:stretch/>
        </p:blipFill>
        <p:spPr>
          <a:xfrm>
            <a:off x="1483282" y="1207567"/>
            <a:ext cx="6177436" cy="3040050"/>
          </a:xfrm>
          <a:prstGeom prst="rect">
            <a:avLst/>
          </a:prstGeom>
        </p:spPr>
      </p:pic>
    </p:spTree>
    <p:extLst>
      <p:ext uri="{BB962C8B-B14F-4D97-AF65-F5344CB8AC3E}">
        <p14:creationId xmlns:p14="http://schemas.microsoft.com/office/powerpoint/2010/main" val="1948282592"/>
      </p:ext>
    </p:extLst>
  </p:cSld>
  <p:clrMapOvr>
    <a:masterClrMapping/>
  </p:clrMapOvr>
  <p:transition>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font, number&#10;&#10;Description automatically generated">
            <a:extLst>
              <a:ext uri="{FF2B5EF4-FFF2-40B4-BE49-F238E27FC236}">
                <a16:creationId xmlns:a16="http://schemas.microsoft.com/office/drawing/2014/main" id="{336591BC-43B4-2875-E789-D62EE735F8DE}"/>
              </a:ext>
            </a:extLst>
          </p:cNvPr>
          <p:cNvPicPr>
            <a:picLocks noChangeAspect="1"/>
          </p:cNvPicPr>
          <p:nvPr/>
        </p:nvPicPr>
        <p:blipFill>
          <a:blip r:embed="rId3"/>
          <a:stretch>
            <a:fillRect/>
          </a:stretch>
        </p:blipFill>
        <p:spPr>
          <a:xfrm>
            <a:off x="525631" y="1330396"/>
            <a:ext cx="5478469" cy="3302783"/>
          </a:xfrm>
          <a:prstGeom prst="rect">
            <a:avLst/>
          </a:prstGeom>
        </p:spPr>
      </p:pic>
      <p:sp>
        <p:nvSpPr>
          <p:cNvPr id="2" name="Title 1">
            <a:extLst>
              <a:ext uri="{FF2B5EF4-FFF2-40B4-BE49-F238E27FC236}">
                <a16:creationId xmlns:a16="http://schemas.microsoft.com/office/drawing/2014/main" id="{2B593B07-3275-8C9E-ACD5-8D42E3F4A496}"/>
              </a:ext>
            </a:extLst>
          </p:cNvPr>
          <p:cNvSpPr>
            <a:spLocks noGrp="1"/>
          </p:cNvSpPr>
          <p:nvPr>
            <p:ph type="title"/>
          </p:nvPr>
        </p:nvSpPr>
        <p:spPr>
          <a:xfrm>
            <a:off x="427860" y="13484"/>
            <a:ext cx="8610600" cy="657766"/>
          </a:xfrm>
        </p:spPr>
        <p:txBody>
          <a:bodyPr/>
          <a:lstStyle/>
          <a:p>
            <a:r>
              <a:rPr lang="en-US" dirty="0"/>
              <a:t>Malaria Incidence (n. of monthly cases per subdistrict)</a:t>
            </a:r>
          </a:p>
        </p:txBody>
      </p:sp>
      <p:sp>
        <p:nvSpPr>
          <p:cNvPr id="4" name="Slide Number Placeholder 3">
            <a:extLst>
              <a:ext uri="{FF2B5EF4-FFF2-40B4-BE49-F238E27FC236}">
                <a16:creationId xmlns:a16="http://schemas.microsoft.com/office/drawing/2014/main" id="{2031FAAC-6ED3-E7BE-BCC0-5F66832E988B}"/>
              </a:ext>
            </a:extLst>
          </p:cNvPr>
          <p:cNvSpPr>
            <a:spLocks noGrp="1"/>
          </p:cNvSpPr>
          <p:nvPr>
            <p:ph type="sldNum" sz="quarter" idx="10"/>
          </p:nvPr>
        </p:nvSpPr>
        <p:spPr/>
        <p:txBody>
          <a:bodyPr/>
          <a:lstStyle/>
          <a:p>
            <a:fld id="{1C6EBB7F-3BCE-334A-90C7-B731B5EF6141}" type="slidenum">
              <a:rPr lang="en-US" smtClean="0">
                <a:solidFill>
                  <a:srgbClr val="000000"/>
                </a:solidFill>
              </a:rPr>
              <a:pPr/>
              <a:t>35</a:t>
            </a:fld>
            <a:endParaRPr lang="en-US">
              <a:solidFill>
                <a:srgbClr val="000000"/>
              </a:solidFill>
            </a:endParaRPr>
          </a:p>
        </p:txBody>
      </p:sp>
      <p:sp>
        <p:nvSpPr>
          <p:cNvPr id="6" name="Rectangle 5">
            <a:extLst>
              <a:ext uri="{FF2B5EF4-FFF2-40B4-BE49-F238E27FC236}">
                <a16:creationId xmlns:a16="http://schemas.microsoft.com/office/drawing/2014/main" id="{428DCEB2-48ED-B1F5-561A-6E177FC767E5}"/>
              </a:ext>
            </a:extLst>
          </p:cNvPr>
          <p:cNvSpPr/>
          <p:nvPr/>
        </p:nvSpPr>
        <p:spPr>
          <a:xfrm>
            <a:off x="3577755" y="1770009"/>
            <a:ext cx="1226593" cy="336109"/>
          </a:xfrm>
          <a:prstGeom prst="rect">
            <a:avLst/>
          </a:prstGeom>
          <a:ln w="25400">
            <a:solidFill>
              <a:srgbClr val="C00000"/>
            </a:solidFill>
            <a:tailEnd type="arrow"/>
          </a:ln>
        </p:spPr>
        <p:txBody>
          <a:bodyPr rtlCol="0" anchor="ctr"/>
          <a:lstStyle/>
          <a:p>
            <a:pPr algn="ctr"/>
            <a:endParaRPr lang="en-US">
              <a:solidFill>
                <a:srgbClr val="FF0000"/>
              </a:solidFill>
            </a:endParaRPr>
          </a:p>
        </p:txBody>
      </p:sp>
      <p:sp>
        <p:nvSpPr>
          <p:cNvPr id="8" name="Right Arrow 7">
            <a:extLst>
              <a:ext uri="{FF2B5EF4-FFF2-40B4-BE49-F238E27FC236}">
                <a16:creationId xmlns:a16="http://schemas.microsoft.com/office/drawing/2014/main" id="{FC3D217F-EC87-BF6C-0420-3171FF0E24A5}"/>
              </a:ext>
            </a:extLst>
          </p:cNvPr>
          <p:cNvSpPr/>
          <p:nvPr/>
        </p:nvSpPr>
        <p:spPr>
          <a:xfrm>
            <a:off x="6206369" y="2174653"/>
            <a:ext cx="426941" cy="189081"/>
          </a:xfrm>
          <a:prstGeom prst="rightArrow">
            <a:avLst>
              <a:gd name="adj1" fmla="val 50000"/>
              <a:gd name="adj2" fmla="val 84141"/>
            </a:avLst>
          </a:prstGeom>
          <a:ln w="25400">
            <a:solidFill>
              <a:schemeClr val="tx1"/>
            </a:solidFill>
            <a:tailEnd type="arrow"/>
          </a:ln>
        </p:spPr>
        <p:txBody>
          <a:bodyPr rtlCol="0" anchor="ctr"/>
          <a:lstStyle/>
          <a:p>
            <a:pPr algn="ctr"/>
            <a:endParaRPr lang="en-US"/>
          </a:p>
        </p:txBody>
      </p:sp>
      <p:sp>
        <p:nvSpPr>
          <p:cNvPr id="9" name="TextBox 8">
            <a:extLst>
              <a:ext uri="{FF2B5EF4-FFF2-40B4-BE49-F238E27FC236}">
                <a16:creationId xmlns:a16="http://schemas.microsoft.com/office/drawing/2014/main" id="{A33B0F21-8B7C-6342-09B5-1F16C6F791F5}"/>
              </a:ext>
            </a:extLst>
          </p:cNvPr>
          <p:cNvSpPr txBox="1"/>
          <p:nvPr/>
        </p:nvSpPr>
        <p:spPr>
          <a:xfrm>
            <a:off x="6627767" y="2022971"/>
            <a:ext cx="2271838" cy="1692771"/>
          </a:xfrm>
          <a:prstGeom prst="rect">
            <a:avLst/>
          </a:prstGeom>
          <a:noFill/>
          <a:ln>
            <a:noFill/>
          </a:ln>
        </p:spPr>
        <p:txBody>
          <a:bodyPr wrap="square">
            <a:spAutoFit/>
          </a:bodyPr>
          <a:lstStyle/>
          <a:p>
            <a:pPr marL="85724">
              <a:lnSpc>
                <a:spcPct val="100000"/>
              </a:lnSpc>
              <a:spcBef>
                <a:spcPts val="0"/>
              </a:spcBef>
              <a:spcAft>
                <a:spcPts val="0"/>
              </a:spcAft>
              <a:buSzPts val="1800"/>
            </a:pPr>
            <a:r>
              <a:rPr lang="en-US" sz="1300" dirty="0">
                <a:latin typeface="Calibri" panose="020F0502020204030204" pitchFamily="34" charset="0"/>
                <a:cs typeface="Calibri" panose="020F0502020204030204" pitchFamily="34" charset="0"/>
              </a:rPr>
              <a:t>Reduction in </a:t>
            </a:r>
            <a:r>
              <a:rPr lang="en-US" sz="1300" b="1" dirty="0">
                <a:latin typeface="Calibri" panose="020F0502020204030204" pitchFamily="34" charset="0"/>
                <a:cs typeface="Calibri" panose="020F0502020204030204" pitchFamily="34" charset="0"/>
              </a:rPr>
              <a:t>urban cases account for 22% of overall incidence </a:t>
            </a:r>
            <a:r>
              <a:rPr lang="en-US" sz="1300" dirty="0">
                <a:latin typeface="Calibri" panose="020F0502020204030204" pitchFamily="34" charset="0"/>
                <a:cs typeface="Calibri" panose="020F0502020204030204" pitchFamily="34" charset="0"/>
              </a:rPr>
              <a:t>at baseline</a:t>
            </a:r>
          </a:p>
          <a:p>
            <a:pPr marL="85724">
              <a:lnSpc>
                <a:spcPct val="100000"/>
              </a:lnSpc>
              <a:spcBef>
                <a:spcPts val="0"/>
              </a:spcBef>
              <a:spcAft>
                <a:spcPts val="0"/>
              </a:spcAft>
              <a:buSzPts val="1800"/>
            </a:pPr>
            <a:endParaRPr lang="en-US" sz="1300" dirty="0">
              <a:latin typeface="Calibri" panose="020F0502020204030204" pitchFamily="34" charset="0"/>
              <a:cs typeface="Calibri" panose="020F0502020204030204" pitchFamily="34" charset="0"/>
            </a:endParaRPr>
          </a:p>
          <a:p>
            <a:pPr marL="85724">
              <a:lnSpc>
                <a:spcPct val="100000"/>
              </a:lnSpc>
              <a:spcBef>
                <a:spcPts val="0"/>
              </a:spcBef>
              <a:spcAft>
                <a:spcPts val="0"/>
              </a:spcAft>
              <a:buSzPts val="1800"/>
            </a:pPr>
            <a:r>
              <a:rPr lang="en-US" sz="1300" dirty="0">
                <a:latin typeface="Calibri" panose="020F0502020204030204" pitchFamily="34" charset="0"/>
                <a:cs typeface="Calibri" panose="020F0502020204030204" pitchFamily="34" charset="0"/>
              </a:rPr>
              <a:t>Relative risk ratio: 0.77</a:t>
            </a:r>
          </a:p>
          <a:p>
            <a:pPr marL="85724">
              <a:lnSpc>
                <a:spcPct val="100000"/>
              </a:lnSpc>
              <a:spcBef>
                <a:spcPts val="0"/>
              </a:spcBef>
              <a:spcAft>
                <a:spcPts val="0"/>
              </a:spcAft>
              <a:buSzPts val="1800"/>
            </a:pPr>
            <a:endParaRPr lang="en-US" sz="1300" dirty="0">
              <a:latin typeface="Calibri" panose="020F0502020204030204" pitchFamily="34" charset="0"/>
              <a:cs typeface="Calibri" panose="020F0502020204030204" pitchFamily="34" charset="0"/>
            </a:endParaRPr>
          </a:p>
          <a:p>
            <a:pPr marL="85724">
              <a:lnSpc>
                <a:spcPct val="100000"/>
              </a:lnSpc>
              <a:spcBef>
                <a:spcPts val="0"/>
              </a:spcBef>
              <a:spcAft>
                <a:spcPts val="0"/>
              </a:spcAft>
              <a:buSzPts val="1800"/>
            </a:pPr>
            <a:endParaRPr lang="en-US" sz="1300" dirty="0">
              <a:latin typeface="Calibri" panose="020F0502020204030204" pitchFamily="34" charset="0"/>
              <a:cs typeface="Calibri" panose="020F0502020204030204" pitchFamily="34" charset="0"/>
            </a:endParaRPr>
          </a:p>
          <a:p>
            <a:pPr marL="85724">
              <a:lnSpc>
                <a:spcPct val="100000"/>
              </a:lnSpc>
              <a:spcBef>
                <a:spcPts val="0"/>
              </a:spcBef>
              <a:spcAft>
                <a:spcPts val="0"/>
              </a:spcAft>
              <a:buSzPts val="1800"/>
            </a:pPr>
            <a:r>
              <a:rPr lang="en-US" sz="1300" b="1" dirty="0">
                <a:latin typeface="Calibri" panose="020F0502020204030204" pitchFamily="34" charset="0"/>
                <a:cs typeface="Calibri" panose="020F0502020204030204" pitchFamily="34" charset="0"/>
              </a:rPr>
              <a:t>No impact on rural incidence</a:t>
            </a:r>
            <a:r>
              <a:rPr lang="en-US" sz="1300" dirty="0">
                <a:latin typeface="Calibri" panose="020F0502020204030204" pitchFamily="34" charset="0"/>
                <a:cs typeface="Calibri" panose="020F0502020204030204" pitchFamily="34" charset="0"/>
              </a:rPr>
              <a:t> </a:t>
            </a:r>
          </a:p>
        </p:txBody>
      </p:sp>
      <p:pic>
        <p:nvPicPr>
          <p:cNvPr id="13" name="Picture 12">
            <a:extLst>
              <a:ext uri="{FF2B5EF4-FFF2-40B4-BE49-F238E27FC236}">
                <a16:creationId xmlns:a16="http://schemas.microsoft.com/office/drawing/2014/main" id="{0FA165F3-130E-23CC-4480-9EDAF375DBA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32771"/>
          <a:stretch/>
        </p:blipFill>
        <p:spPr>
          <a:xfrm>
            <a:off x="3922738" y="963647"/>
            <a:ext cx="682263" cy="306203"/>
          </a:xfrm>
          <a:prstGeom prst="rect">
            <a:avLst/>
          </a:prstGeom>
        </p:spPr>
      </p:pic>
      <p:pic>
        <p:nvPicPr>
          <p:cNvPr id="14" name="Picture 13">
            <a:extLst>
              <a:ext uri="{FF2B5EF4-FFF2-40B4-BE49-F238E27FC236}">
                <a16:creationId xmlns:a16="http://schemas.microsoft.com/office/drawing/2014/main" id="{3A871163-3164-4BF1-DC12-65E37E50BF6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07372" y="935535"/>
            <a:ext cx="563461" cy="334315"/>
          </a:xfrm>
          <a:prstGeom prst="rect">
            <a:avLst/>
          </a:prstGeom>
        </p:spPr>
      </p:pic>
    </p:spTree>
    <p:extLst>
      <p:ext uri="{BB962C8B-B14F-4D97-AF65-F5344CB8AC3E}">
        <p14:creationId xmlns:p14="http://schemas.microsoft.com/office/powerpoint/2010/main" val="39656749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93B07-3275-8C9E-ACD5-8D42E3F4A496}"/>
              </a:ext>
            </a:extLst>
          </p:cNvPr>
          <p:cNvSpPr>
            <a:spLocks noGrp="1"/>
          </p:cNvSpPr>
          <p:nvPr>
            <p:ph type="title"/>
          </p:nvPr>
        </p:nvSpPr>
        <p:spPr>
          <a:xfrm>
            <a:off x="427860" y="13484"/>
            <a:ext cx="8610600" cy="657766"/>
          </a:xfrm>
        </p:spPr>
        <p:txBody>
          <a:bodyPr/>
          <a:lstStyle/>
          <a:p>
            <a:r>
              <a:rPr lang="en-US" dirty="0"/>
              <a:t>Ad recall (Individual Effect Study)</a:t>
            </a:r>
          </a:p>
        </p:txBody>
      </p:sp>
      <p:sp>
        <p:nvSpPr>
          <p:cNvPr id="4" name="Slide Number Placeholder 3">
            <a:extLst>
              <a:ext uri="{FF2B5EF4-FFF2-40B4-BE49-F238E27FC236}">
                <a16:creationId xmlns:a16="http://schemas.microsoft.com/office/drawing/2014/main" id="{2031FAAC-6ED3-E7BE-BCC0-5F66832E988B}"/>
              </a:ext>
            </a:extLst>
          </p:cNvPr>
          <p:cNvSpPr>
            <a:spLocks noGrp="1"/>
          </p:cNvSpPr>
          <p:nvPr>
            <p:ph type="sldNum" sz="quarter" idx="10"/>
          </p:nvPr>
        </p:nvSpPr>
        <p:spPr/>
        <p:txBody>
          <a:bodyPr/>
          <a:lstStyle/>
          <a:p>
            <a:fld id="{1C6EBB7F-3BCE-334A-90C7-B731B5EF6141}" type="slidenum">
              <a:rPr lang="en-US" smtClean="0">
                <a:solidFill>
                  <a:srgbClr val="000000"/>
                </a:solidFill>
              </a:rPr>
              <a:pPr/>
              <a:t>36</a:t>
            </a:fld>
            <a:endParaRPr lang="en-US">
              <a:solidFill>
                <a:srgbClr val="000000"/>
              </a:solidFill>
            </a:endParaRPr>
          </a:p>
        </p:txBody>
      </p:sp>
      <p:pic>
        <p:nvPicPr>
          <p:cNvPr id="5" name="Picture 4" descr="A table of text with numbers and numbers&#10;&#10;Description automatically generated with medium confidence">
            <a:extLst>
              <a:ext uri="{FF2B5EF4-FFF2-40B4-BE49-F238E27FC236}">
                <a16:creationId xmlns:a16="http://schemas.microsoft.com/office/drawing/2014/main" id="{A0647151-5DF6-A29E-B93B-56D831B0C420}"/>
              </a:ext>
            </a:extLst>
          </p:cNvPr>
          <p:cNvPicPr>
            <a:picLocks noChangeAspect="1"/>
          </p:cNvPicPr>
          <p:nvPr/>
        </p:nvPicPr>
        <p:blipFill rotWithShape="1">
          <a:blip r:embed="rId3"/>
          <a:srcRect t="4989"/>
          <a:stretch/>
        </p:blipFill>
        <p:spPr>
          <a:xfrm>
            <a:off x="1467577" y="1199165"/>
            <a:ext cx="6208845" cy="3183442"/>
          </a:xfrm>
          <a:prstGeom prst="rect">
            <a:avLst/>
          </a:prstGeom>
        </p:spPr>
      </p:pic>
    </p:spTree>
    <p:extLst>
      <p:ext uri="{BB962C8B-B14F-4D97-AF65-F5344CB8AC3E}">
        <p14:creationId xmlns:p14="http://schemas.microsoft.com/office/powerpoint/2010/main" val="447405148"/>
      </p:ext>
    </p:extLst>
  </p:cSld>
  <p:clrMapOvr>
    <a:masterClrMapping/>
  </p:clrMapOvr>
  <p:transition>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3123AD-035F-AD92-0FAC-EC211AAE725C}"/>
              </a:ext>
            </a:extLst>
          </p:cNvPr>
          <p:cNvSpPr>
            <a:spLocks noGrp="1"/>
          </p:cNvSpPr>
          <p:nvPr>
            <p:ph type="sldNum" sz="quarter" idx="10"/>
          </p:nvPr>
        </p:nvSpPr>
        <p:spPr/>
        <p:txBody>
          <a:bodyPr/>
          <a:lstStyle/>
          <a:p>
            <a:fld id="{1C6EBB7F-3BCE-334A-90C7-B731B5EF6141}" type="slidenum">
              <a:rPr lang="en-US" smtClean="0">
                <a:solidFill>
                  <a:srgbClr val="000000"/>
                </a:solidFill>
              </a:rPr>
              <a:pPr/>
              <a:t>37</a:t>
            </a:fld>
            <a:endParaRPr lang="en-US">
              <a:solidFill>
                <a:srgbClr val="000000"/>
              </a:solidFill>
            </a:endParaRPr>
          </a:p>
        </p:txBody>
      </p:sp>
      <p:pic>
        <p:nvPicPr>
          <p:cNvPr id="5" name="Picture 2">
            <a:extLst>
              <a:ext uri="{FF2B5EF4-FFF2-40B4-BE49-F238E27FC236}">
                <a16:creationId xmlns:a16="http://schemas.microsoft.com/office/drawing/2014/main" id="{53669126-85FB-8543-326A-CD37261BB10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34183" r="49917" b="6780"/>
          <a:stretch/>
        </p:blipFill>
        <p:spPr bwMode="auto">
          <a:xfrm>
            <a:off x="747234" y="3328409"/>
            <a:ext cx="1379279" cy="140590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39951CF6-999C-2DCA-3BF6-23BD25DB30CD}"/>
              </a:ext>
            </a:extLst>
          </p:cNvPr>
          <p:cNvSpPr>
            <a:spLocks noGrp="1"/>
          </p:cNvSpPr>
          <p:nvPr>
            <p:ph type="title"/>
          </p:nvPr>
        </p:nvSpPr>
        <p:spPr>
          <a:xfrm>
            <a:off x="430305" y="0"/>
            <a:ext cx="6457950" cy="668137"/>
          </a:xfrm>
        </p:spPr>
        <p:txBody>
          <a:bodyPr/>
          <a:lstStyle/>
          <a:p>
            <a:r>
              <a:rPr lang="en-US" dirty="0"/>
              <a:t>Ad content</a:t>
            </a:r>
          </a:p>
        </p:txBody>
      </p:sp>
      <p:pic>
        <p:nvPicPr>
          <p:cNvPr id="1028" name="Picture 4">
            <a:extLst>
              <a:ext uri="{FF2B5EF4-FFF2-40B4-BE49-F238E27FC236}">
                <a16:creationId xmlns:a16="http://schemas.microsoft.com/office/drawing/2014/main" id="{DD3F403E-3D50-7D78-420A-2DA883210D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6141" y="1727510"/>
            <a:ext cx="1405906" cy="14059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52EA32-DE8E-DA0F-B13C-AECA43554DC9}"/>
              </a:ext>
            </a:extLst>
          </p:cNvPr>
          <p:cNvSpPr txBox="1"/>
          <p:nvPr/>
        </p:nvSpPr>
        <p:spPr>
          <a:xfrm>
            <a:off x="170523" y="755980"/>
            <a:ext cx="8328018" cy="861774"/>
          </a:xfrm>
          <a:prstGeom prst="rect">
            <a:avLst/>
          </a:prstGeom>
          <a:noFill/>
          <a:ln>
            <a:noFill/>
          </a:ln>
        </p:spPr>
        <p:txBody>
          <a:bodyPr wrap="square">
            <a:spAutoFit/>
          </a:bodyPr>
          <a:lstStyle/>
          <a:p>
            <a:pPr marL="214308" indent="-214308">
              <a:spcBef>
                <a:spcPts val="300"/>
              </a:spcBef>
              <a:buFont typeface="Arial" panose="020B0604020202020204" pitchFamily="34" charset="0"/>
              <a:buChar char="•"/>
            </a:pPr>
            <a:r>
              <a:rPr lang="en-US" sz="1500" dirty="0">
                <a:latin typeface="Calibri" panose="020F0502020204030204" pitchFamily="34" charset="0"/>
                <a:cs typeface="Calibri" panose="020F0502020204030204" pitchFamily="34" charset="0"/>
              </a:rPr>
              <a:t>50+ different creatives</a:t>
            </a:r>
          </a:p>
          <a:p>
            <a:pPr marL="214308" indent="-214308">
              <a:spcBef>
                <a:spcPts val="300"/>
              </a:spcBef>
              <a:buFont typeface="Arial" panose="020B0604020202020204" pitchFamily="34" charset="0"/>
              <a:buChar char="•"/>
            </a:pPr>
            <a:r>
              <a:rPr lang="en-US" sz="1500" dirty="0">
                <a:latin typeface="Calibri" panose="020F0502020204030204" pitchFamily="34" charset="0"/>
                <a:cs typeface="Calibri" panose="020F0502020204030204" pitchFamily="34" charset="0"/>
              </a:rPr>
              <a:t>Persona-specific content </a:t>
            </a:r>
            <a:r>
              <a:rPr lang="en-US" sz="1500" i="1" dirty="0">
                <a:latin typeface="Calibri" panose="020F0502020204030204" pitchFamily="34" charset="0"/>
                <a:cs typeface="Calibri" panose="020F0502020204030204" pitchFamily="34" charset="0"/>
              </a:rPr>
              <a:t>(e.g., gender, age, urban)</a:t>
            </a:r>
          </a:p>
          <a:p>
            <a:pPr marL="214308" indent="-214308">
              <a:spcBef>
                <a:spcPts val="300"/>
              </a:spcBef>
              <a:buFont typeface="Arial" panose="020B0604020202020204" pitchFamily="34" charset="0"/>
              <a:buChar char="•"/>
            </a:pPr>
            <a:r>
              <a:rPr lang="en-US" sz="1500" dirty="0">
                <a:latin typeface="Calibri" panose="020F0502020204030204" pitchFamily="34" charset="0"/>
                <a:cs typeface="Calibri" panose="020F0502020204030204" pitchFamily="34" charset="0"/>
              </a:rPr>
              <a:t>Informed by behavioral theories </a:t>
            </a:r>
            <a:r>
              <a:rPr lang="en-US" sz="1500" i="1" dirty="0">
                <a:latin typeface="Calibri" panose="020F0502020204030204" pitchFamily="34" charset="0"/>
                <a:cs typeface="Calibri" panose="020F0502020204030204" pitchFamily="34" charset="0"/>
              </a:rPr>
              <a:t>(motivation, ability and opportunity to act)</a:t>
            </a:r>
            <a:r>
              <a:rPr lang="en-US" sz="1500" dirty="0">
                <a:latin typeface="Calibri" panose="020F0502020204030204" pitchFamily="34" charset="0"/>
                <a:cs typeface="Calibri" panose="020F0502020204030204" pitchFamily="34" charset="0"/>
              </a:rPr>
              <a:t> and formative research</a:t>
            </a:r>
          </a:p>
        </p:txBody>
      </p:sp>
      <p:pic>
        <p:nvPicPr>
          <p:cNvPr id="8" name="image16.png">
            <a:extLst>
              <a:ext uri="{FF2B5EF4-FFF2-40B4-BE49-F238E27FC236}">
                <a16:creationId xmlns:a16="http://schemas.microsoft.com/office/drawing/2014/main" id="{EBE6B022-7CEB-6A01-2683-347FC07B9466}"/>
              </a:ext>
            </a:extLst>
          </p:cNvPr>
          <p:cNvPicPr>
            <a:picLocks noChangeAspect="1"/>
          </p:cNvPicPr>
          <p:nvPr/>
        </p:nvPicPr>
        <p:blipFill rotWithShape="1">
          <a:blip r:embed="rId5"/>
          <a:srcRect l="11807" t="22731" r="9491"/>
          <a:stretch/>
        </p:blipFill>
        <p:spPr bwMode="auto">
          <a:xfrm>
            <a:off x="747236" y="1727510"/>
            <a:ext cx="1361736" cy="1405907"/>
          </a:xfrm>
          <a:prstGeom prst="rect">
            <a:avLst/>
          </a:prstGeom>
          <a:ln>
            <a:noFill/>
          </a:ln>
          <a:extLst>
            <a:ext uri="{53640926-AAD7-44D8-BBD7-CCE9431645EC}">
              <a14:shadowObscured xmlns:a14="http://schemas.microsoft.com/office/drawing/2010/main"/>
            </a:ext>
          </a:extLst>
        </p:spPr>
      </p:pic>
      <p:pic>
        <p:nvPicPr>
          <p:cNvPr id="9" name="image13.png">
            <a:extLst>
              <a:ext uri="{FF2B5EF4-FFF2-40B4-BE49-F238E27FC236}">
                <a16:creationId xmlns:a16="http://schemas.microsoft.com/office/drawing/2014/main" id="{07FD28CF-D51C-6400-6709-49BC42C45709}"/>
              </a:ext>
            </a:extLst>
          </p:cNvPr>
          <p:cNvPicPr>
            <a:picLocks noChangeAspect="1"/>
          </p:cNvPicPr>
          <p:nvPr/>
        </p:nvPicPr>
        <p:blipFill>
          <a:blip r:embed="rId6"/>
          <a:srcRect/>
          <a:stretch>
            <a:fillRect/>
          </a:stretch>
        </p:blipFill>
        <p:spPr>
          <a:xfrm>
            <a:off x="2774091" y="1738363"/>
            <a:ext cx="1405906" cy="1405906"/>
          </a:xfrm>
          <a:prstGeom prst="rect">
            <a:avLst/>
          </a:prstGeom>
          <a:ln/>
        </p:spPr>
      </p:pic>
      <p:pic>
        <p:nvPicPr>
          <p:cNvPr id="10" name="image8.png">
            <a:extLst>
              <a:ext uri="{FF2B5EF4-FFF2-40B4-BE49-F238E27FC236}">
                <a16:creationId xmlns:a16="http://schemas.microsoft.com/office/drawing/2014/main" id="{DD573F37-E94E-F8A8-4C4C-64A8CE7EBFFF}"/>
              </a:ext>
            </a:extLst>
          </p:cNvPr>
          <p:cNvPicPr>
            <a:picLocks noChangeAspect="1"/>
          </p:cNvPicPr>
          <p:nvPr/>
        </p:nvPicPr>
        <p:blipFill>
          <a:blip r:embed="rId7"/>
          <a:srcRect/>
          <a:stretch>
            <a:fillRect/>
          </a:stretch>
        </p:blipFill>
        <p:spPr>
          <a:xfrm>
            <a:off x="4845116" y="1727510"/>
            <a:ext cx="1405906" cy="1405906"/>
          </a:xfrm>
          <a:prstGeom prst="rect">
            <a:avLst/>
          </a:prstGeom>
          <a:ln/>
        </p:spPr>
      </p:pic>
      <p:pic>
        <p:nvPicPr>
          <p:cNvPr id="12" name="Picture 11" descr="A picture containing graphical user interface&#10;&#10;Description automatically generated">
            <a:extLst>
              <a:ext uri="{FF2B5EF4-FFF2-40B4-BE49-F238E27FC236}">
                <a16:creationId xmlns:a16="http://schemas.microsoft.com/office/drawing/2014/main" id="{503B486C-A945-75F2-641B-5A581D11AF38}"/>
              </a:ext>
            </a:extLst>
          </p:cNvPr>
          <p:cNvPicPr>
            <a:picLocks noChangeAspect="1"/>
          </p:cNvPicPr>
          <p:nvPr/>
        </p:nvPicPr>
        <p:blipFill rotWithShape="1">
          <a:blip r:embed="rId8"/>
          <a:srcRect t="24232" b="15146"/>
          <a:stretch/>
        </p:blipFill>
        <p:spPr>
          <a:xfrm>
            <a:off x="6920682" y="3350749"/>
            <a:ext cx="1401365" cy="1381098"/>
          </a:xfrm>
          <a:prstGeom prst="rect">
            <a:avLst/>
          </a:prstGeom>
        </p:spPr>
      </p:pic>
      <p:pic>
        <p:nvPicPr>
          <p:cNvPr id="14" name="Picture 13" descr="A screenshot of a computer&#10;&#10;Description automatically generated with low confidence">
            <a:extLst>
              <a:ext uri="{FF2B5EF4-FFF2-40B4-BE49-F238E27FC236}">
                <a16:creationId xmlns:a16="http://schemas.microsoft.com/office/drawing/2014/main" id="{ABCF220A-C75F-81C3-1850-5A022BA806E1}"/>
              </a:ext>
            </a:extLst>
          </p:cNvPr>
          <p:cNvPicPr>
            <a:picLocks noChangeAspect="1"/>
          </p:cNvPicPr>
          <p:nvPr/>
        </p:nvPicPr>
        <p:blipFill rotWithShape="1">
          <a:blip r:embed="rId9"/>
          <a:srcRect t="23652" b="14087"/>
          <a:stretch/>
        </p:blipFill>
        <p:spPr>
          <a:xfrm>
            <a:off x="4842933" y="3337512"/>
            <a:ext cx="1394641" cy="1407573"/>
          </a:xfrm>
          <a:prstGeom prst="rect">
            <a:avLst/>
          </a:prstGeom>
        </p:spPr>
      </p:pic>
      <p:pic>
        <p:nvPicPr>
          <p:cNvPr id="15" name="Picture 2">
            <a:extLst>
              <a:ext uri="{FF2B5EF4-FFF2-40B4-BE49-F238E27FC236}">
                <a16:creationId xmlns:a16="http://schemas.microsoft.com/office/drawing/2014/main" id="{4A39D9BD-0B8D-89FE-A8F8-34158866F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17" t="34183" b="6780"/>
          <a:stretch/>
        </p:blipFill>
        <p:spPr bwMode="auto">
          <a:xfrm>
            <a:off x="2769541" y="3322577"/>
            <a:ext cx="1410456" cy="143768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323489"/>
      </p:ext>
    </p:extLst>
  </p:cSld>
  <p:clrMapOvr>
    <a:masterClrMapping/>
  </p:clrMapOvr>
  <p:transition>
    <p:wipe dir="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340940" y="603071"/>
            <a:ext cx="8522926" cy="677090"/>
          </a:xfrm>
        </p:spPr>
        <p:txBody>
          <a:bodyPr anchor="t"/>
          <a:lstStyle/>
          <a:p>
            <a:pPr algn="ctr"/>
            <a:r>
              <a:rPr lang="en-US" sz="2400" b="1" dirty="0">
                <a:solidFill>
                  <a:schemeClr val="tx1"/>
                </a:solidFill>
              </a:rPr>
              <a:t>Can Facebook Ads prevent malaria?</a:t>
            </a:r>
            <a:br>
              <a:rPr lang="en-US" sz="1500" dirty="0"/>
            </a:br>
            <a:endParaRPr lang="en-US" sz="1800" dirty="0"/>
          </a:p>
        </p:txBody>
      </p:sp>
      <p:sp>
        <p:nvSpPr>
          <p:cNvPr id="7" name="TextBox 6">
            <a:extLst>
              <a:ext uri="{FF2B5EF4-FFF2-40B4-BE49-F238E27FC236}">
                <a16:creationId xmlns:a16="http://schemas.microsoft.com/office/drawing/2014/main" id="{E680625C-E8EA-1878-CE02-35B2BA06A128}"/>
              </a:ext>
            </a:extLst>
          </p:cNvPr>
          <p:cNvSpPr txBox="1"/>
          <p:nvPr/>
        </p:nvSpPr>
        <p:spPr>
          <a:xfrm>
            <a:off x="3794683" y="1561404"/>
            <a:ext cx="1615440" cy="369332"/>
          </a:xfrm>
          <a:prstGeom prst="rect">
            <a:avLst/>
          </a:prstGeom>
          <a:noFill/>
          <a:ln>
            <a:noFill/>
          </a:ln>
        </p:spPr>
        <p:txBody>
          <a:bodyPr wrap="square">
            <a:spAutoFit/>
          </a:bodyPr>
          <a:lstStyle/>
          <a:p>
            <a:r>
              <a:rPr lang="en-US" sz="1800" b="1" dirty="0">
                <a:solidFill>
                  <a:schemeClr val="tx1"/>
                </a:solidFill>
              </a:rPr>
              <a:t>It depends…</a:t>
            </a:r>
            <a:endParaRPr lang="en-US" dirty="0"/>
          </a:p>
        </p:txBody>
      </p:sp>
      <p:sp>
        <p:nvSpPr>
          <p:cNvPr id="8" name="TextBox 7">
            <a:extLst>
              <a:ext uri="{FF2B5EF4-FFF2-40B4-BE49-F238E27FC236}">
                <a16:creationId xmlns:a16="http://schemas.microsoft.com/office/drawing/2014/main" id="{94DA3B24-68F4-E5A0-EEE9-47D32187DAF0}"/>
              </a:ext>
            </a:extLst>
          </p:cNvPr>
          <p:cNvSpPr txBox="1"/>
          <p:nvPr/>
        </p:nvSpPr>
        <p:spPr>
          <a:xfrm>
            <a:off x="2560300" y="2098433"/>
            <a:ext cx="4023399" cy="369332"/>
          </a:xfrm>
          <a:prstGeom prst="rect">
            <a:avLst/>
          </a:prstGeom>
          <a:noFill/>
          <a:ln>
            <a:noFill/>
          </a:ln>
        </p:spPr>
        <p:txBody>
          <a:bodyPr wrap="square">
            <a:spAutoFit/>
          </a:bodyPr>
          <a:lstStyle/>
          <a:p>
            <a:r>
              <a:rPr lang="en-US" sz="1800" b="1" dirty="0">
                <a:solidFill>
                  <a:schemeClr val="tx1"/>
                </a:solidFill>
              </a:rPr>
              <a:t>…on the subpopulation of interest</a:t>
            </a:r>
            <a:endParaRPr lang="en-US" dirty="0"/>
          </a:p>
        </p:txBody>
      </p:sp>
    </p:spTree>
    <p:custDataLst>
      <p:tags r:id="rId1"/>
    </p:custDataLst>
    <p:extLst>
      <p:ext uri="{BB962C8B-B14F-4D97-AF65-F5344CB8AC3E}">
        <p14:creationId xmlns:p14="http://schemas.microsoft.com/office/powerpoint/2010/main" val="110950260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31FAAC-6ED3-E7BE-BCC0-5F66832E988B}"/>
              </a:ext>
            </a:extLst>
          </p:cNvPr>
          <p:cNvSpPr>
            <a:spLocks noGrp="1"/>
          </p:cNvSpPr>
          <p:nvPr>
            <p:ph type="sldNum" sz="quarter" idx="10"/>
          </p:nvPr>
        </p:nvSpPr>
        <p:spPr/>
        <p:txBody>
          <a:bodyPr/>
          <a:lstStyle/>
          <a:p>
            <a:fld id="{1C6EBB7F-3BCE-334A-90C7-B731B5EF6141}" type="slidenum">
              <a:rPr lang="en-US" smtClean="0">
                <a:solidFill>
                  <a:srgbClr val="000000"/>
                </a:solidFill>
              </a:rPr>
              <a:pPr/>
              <a:t>39</a:t>
            </a:fld>
            <a:endParaRPr lang="en-US" dirty="0">
              <a:solidFill>
                <a:srgbClr val="000000"/>
              </a:solidFill>
            </a:endParaRPr>
          </a:p>
        </p:txBody>
      </p:sp>
      <p:sp>
        <p:nvSpPr>
          <p:cNvPr id="8" name="Title 1">
            <a:extLst>
              <a:ext uri="{FF2B5EF4-FFF2-40B4-BE49-F238E27FC236}">
                <a16:creationId xmlns:a16="http://schemas.microsoft.com/office/drawing/2014/main" id="{90D661C2-4F05-6C80-B7EA-1B80916F4E3F}"/>
              </a:ext>
            </a:extLst>
          </p:cNvPr>
          <p:cNvSpPr>
            <a:spLocks noGrp="1"/>
          </p:cNvSpPr>
          <p:nvPr>
            <p:ph type="title"/>
          </p:nvPr>
        </p:nvSpPr>
        <p:spPr>
          <a:xfrm>
            <a:off x="427860" y="13484"/>
            <a:ext cx="8610600" cy="657766"/>
          </a:xfrm>
        </p:spPr>
        <p:txBody>
          <a:bodyPr/>
          <a:lstStyle/>
          <a:p>
            <a:r>
              <a:rPr lang="en-US" dirty="0"/>
              <a:t>Study 2: Findings</a:t>
            </a:r>
          </a:p>
        </p:txBody>
      </p:sp>
      <p:sp>
        <p:nvSpPr>
          <p:cNvPr id="9" name="Content Placeholder 2">
            <a:extLst>
              <a:ext uri="{FF2B5EF4-FFF2-40B4-BE49-F238E27FC236}">
                <a16:creationId xmlns:a16="http://schemas.microsoft.com/office/drawing/2014/main" id="{C26A55DD-295A-B51E-36E0-0454D571F572}"/>
              </a:ext>
            </a:extLst>
          </p:cNvPr>
          <p:cNvSpPr txBox="1">
            <a:spLocks/>
          </p:cNvSpPr>
          <p:nvPr/>
        </p:nvSpPr>
        <p:spPr bwMode="auto">
          <a:xfrm>
            <a:off x="138278" y="888990"/>
            <a:ext cx="8942294" cy="331418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32" tIns="45716" rIns="91432" bIns="45716" numCol="1" anchor="t" anchorCtr="0" compatLnSpc="1">
            <a:prstTxWarp prst="textNoShape">
              <a:avLst/>
            </a:prstTxWarp>
          </a:bodyPr>
          <a:lstStyle>
            <a:lvl1pPr marL="170256" indent="-170256" algn="l" rtl="0" eaLnBrk="0" fontAlgn="base" hangingPunct="0">
              <a:lnSpc>
                <a:spcPts val="1847"/>
              </a:lnSpc>
              <a:spcBef>
                <a:spcPts val="900"/>
              </a:spcBef>
              <a:spcAft>
                <a:spcPct val="0"/>
              </a:spcAft>
              <a:buSzPct val="100000"/>
              <a:buFont typeface="Wingdings" charset="2"/>
              <a:buChar char="§"/>
              <a:defRPr sz="2100">
                <a:solidFill>
                  <a:schemeClr val="tx1"/>
                </a:solidFill>
                <a:latin typeface="Calibri"/>
                <a:ea typeface="ＭＳ Ｐゴシック" charset="0"/>
                <a:cs typeface="Calibri"/>
              </a:defRPr>
            </a:lvl1pPr>
            <a:lvl2pPr marL="380990" indent="-164302" algn="l" rtl="0" eaLnBrk="0" fontAlgn="base" hangingPunct="0">
              <a:lnSpc>
                <a:spcPts val="1847"/>
              </a:lnSpc>
              <a:spcBef>
                <a:spcPts val="1350"/>
              </a:spcBef>
              <a:spcAft>
                <a:spcPct val="0"/>
              </a:spcAft>
              <a:buSzPct val="100000"/>
              <a:buFont typeface="Lucida Grande"/>
              <a:buChar char="▸"/>
              <a:defRPr sz="1800">
                <a:solidFill>
                  <a:schemeClr val="tx1"/>
                </a:solidFill>
                <a:latin typeface="Calibri"/>
                <a:ea typeface="Arial" charset="0"/>
                <a:cs typeface="Calibri"/>
              </a:defRPr>
            </a:lvl2pPr>
            <a:lvl3pPr marL="586964" indent="-120251" algn="l" rtl="0" eaLnBrk="0" fontAlgn="base" hangingPunct="0">
              <a:lnSpc>
                <a:spcPts val="1847"/>
              </a:lnSpc>
              <a:spcBef>
                <a:spcPts val="1350"/>
              </a:spcBef>
              <a:spcAft>
                <a:spcPct val="0"/>
              </a:spcAft>
              <a:buSzPct val="100000"/>
              <a:buFont typeface="Arial"/>
              <a:buChar char="•"/>
              <a:defRPr sz="1500">
                <a:solidFill>
                  <a:schemeClr val="tx1"/>
                </a:solidFill>
                <a:latin typeface="Calibri"/>
                <a:ea typeface="Arial" charset="0"/>
                <a:cs typeface="Calibri"/>
              </a:defRPr>
            </a:lvl3pPr>
            <a:lvl4pPr marL="842942" indent="-170256" algn="l" rtl="0" eaLnBrk="0" fontAlgn="base" hangingPunct="0">
              <a:lnSpc>
                <a:spcPts val="1847"/>
              </a:lnSpc>
              <a:spcBef>
                <a:spcPts val="1350"/>
              </a:spcBef>
              <a:spcAft>
                <a:spcPct val="0"/>
              </a:spcAft>
              <a:buSzPct val="100000"/>
              <a:buFont typeface="Wingdings" charset="2"/>
              <a:buChar char=""/>
              <a:defRPr sz="1200">
                <a:solidFill>
                  <a:schemeClr val="tx1"/>
                </a:solidFill>
                <a:latin typeface="Calibri"/>
                <a:ea typeface="Arial" charset="0"/>
                <a:cs typeface="Calibri"/>
              </a:defRPr>
            </a:lvl4pPr>
            <a:lvl5pPr marL="1101302" indent="-171446" algn="l" rtl="0" eaLnBrk="0" fontAlgn="base" hangingPunct="0">
              <a:lnSpc>
                <a:spcPts val="1847"/>
              </a:lnSpc>
              <a:spcBef>
                <a:spcPts val="1350"/>
              </a:spcBef>
              <a:spcAft>
                <a:spcPct val="0"/>
              </a:spcAft>
              <a:buChar char="»"/>
              <a:defRPr sz="1050">
                <a:solidFill>
                  <a:schemeClr val="tx1"/>
                </a:solidFill>
                <a:latin typeface="Calibri"/>
                <a:ea typeface="Arial" charset="0"/>
                <a:cs typeface="Calibri"/>
              </a:defRPr>
            </a:lvl5pPr>
            <a:lvl6pPr marL="1444193" indent="-171446" algn="l" rtl="0" fontAlgn="base">
              <a:lnSpc>
                <a:spcPts val="1847"/>
              </a:lnSpc>
              <a:spcBef>
                <a:spcPts val="1350"/>
              </a:spcBef>
              <a:spcAft>
                <a:spcPct val="0"/>
              </a:spcAft>
              <a:buChar char="»"/>
              <a:defRPr sz="1275">
                <a:solidFill>
                  <a:schemeClr val="tx1"/>
                </a:solidFill>
                <a:latin typeface="+mn-lt"/>
                <a:cs typeface="+mn-cs"/>
              </a:defRPr>
            </a:lvl6pPr>
            <a:lvl7pPr marL="1787084" indent="-171446" algn="l" rtl="0" fontAlgn="base">
              <a:lnSpc>
                <a:spcPts val="1847"/>
              </a:lnSpc>
              <a:spcBef>
                <a:spcPts val="1350"/>
              </a:spcBef>
              <a:spcAft>
                <a:spcPct val="0"/>
              </a:spcAft>
              <a:buChar char="»"/>
              <a:defRPr sz="1275">
                <a:solidFill>
                  <a:schemeClr val="tx1"/>
                </a:solidFill>
                <a:latin typeface="+mn-lt"/>
                <a:cs typeface="+mn-cs"/>
              </a:defRPr>
            </a:lvl7pPr>
            <a:lvl8pPr marL="2129976" indent="-171446" algn="l" rtl="0" fontAlgn="base">
              <a:lnSpc>
                <a:spcPts val="1847"/>
              </a:lnSpc>
              <a:spcBef>
                <a:spcPts val="1350"/>
              </a:spcBef>
              <a:spcAft>
                <a:spcPct val="0"/>
              </a:spcAft>
              <a:buChar char="»"/>
              <a:defRPr sz="1275">
                <a:solidFill>
                  <a:schemeClr val="tx1"/>
                </a:solidFill>
                <a:latin typeface="+mn-lt"/>
                <a:cs typeface="+mn-cs"/>
              </a:defRPr>
            </a:lvl8pPr>
            <a:lvl9pPr marL="2472867" indent="-171446" algn="l" rtl="0" fontAlgn="base">
              <a:lnSpc>
                <a:spcPts val="1847"/>
              </a:lnSpc>
              <a:spcBef>
                <a:spcPts val="1350"/>
              </a:spcBef>
              <a:spcAft>
                <a:spcPct val="0"/>
              </a:spcAft>
              <a:buChar char="»"/>
              <a:defRPr sz="1275">
                <a:solidFill>
                  <a:schemeClr val="tx1"/>
                </a:solidFill>
                <a:latin typeface="+mn-lt"/>
                <a:cs typeface="+mn-cs"/>
              </a:defRPr>
            </a:lvl9pPr>
          </a:lstStyle>
          <a:p>
            <a:pPr marL="342892" indent="-257168" defTabSz="914400">
              <a:lnSpc>
                <a:spcPct val="100000"/>
              </a:lnSpc>
              <a:spcBef>
                <a:spcPts val="0"/>
              </a:spcBef>
              <a:spcAft>
                <a:spcPts val="0"/>
              </a:spcAft>
              <a:buSzPts val="1800"/>
            </a:pPr>
            <a:r>
              <a:rPr lang="en-US" sz="1600" kern="0" dirty="0">
                <a:latin typeface="Calibri" panose="020F0502020204030204" pitchFamily="34" charset="0"/>
                <a:cs typeface="Calibri" panose="020F0502020204030204" pitchFamily="34" charset="0"/>
              </a:rPr>
              <a:t>After 2 weeks from Ad exposure</a:t>
            </a:r>
            <a:endParaRPr lang="en-US" sz="1100" kern="0" dirty="0">
              <a:latin typeface="Calibri" panose="020F0502020204030204" pitchFamily="34" charset="0"/>
              <a:cs typeface="Calibri" panose="020F0502020204030204" pitchFamily="34" charset="0"/>
            </a:endParaRPr>
          </a:p>
          <a:p>
            <a:pPr marL="553626" lvl="1" indent="-257168" defTabSz="914400">
              <a:lnSpc>
                <a:spcPct val="100000"/>
              </a:lnSpc>
              <a:spcAft>
                <a:spcPts val="0"/>
              </a:spcAft>
              <a:buSzPts val="1800"/>
            </a:pPr>
            <a:r>
              <a:rPr lang="en-US" sz="1500" b="1" kern="0" dirty="0">
                <a:latin typeface="Calibri" panose="020F0502020204030204" pitchFamily="34" charset="0"/>
                <a:cs typeface="Calibri" panose="020F0502020204030204" pitchFamily="34" charset="0"/>
              </a:rPr>
              <a:t>7 pp </a:t>
            </a:r>
            <a:r>
              <a:rPr lang="en-US" sz="1500" kern="0" dirty="0">
                <a:latin typeface="Calibri" panose="020F0502020204030204" pitchFamily="34" charset="0"/>
                <a:cs typeface="Calibri" panose="020F0502020204030204" pitchFamily="34" charset="0"/>
              </a:rPr>
              <a:t>(p&lt;0.01) </a:t>
            </a:r>
            <a:r>
              <a:rPr lang="en-US" sz="1500" b="1" kern="0" dirty="0">
                <a:latin typeface="Calibri" panose="020F0502020204030204" pitchFamily="34" charset="0"/>
                <a:cs typeface="Calibri" panose="020F0502020204030204" pitchFamily="34" charset="0"/>
              </a:rPr>
              <a:t>increase</a:t>
            </a:r>
            <a:r>
              <a:rPr lang="en-US" sz="1500" kern="0" dirty="0">
                <a:latin typeface="Calibri" panose="020F0502020204030204" pitchFamily="34" charset="0"/>
                <a:cs typeface="Calibri" panose="020F0502020204030204" pitchFamily="34" charset="0"/>
              </a:rPr>
              <a:t> in the probability of sleeping under bed nets</a:t>
            </a:r>
            <a:endParaRPr lang="en-US" sz="800" kern="0" dirty="0">
              <a:latin typeface="Calibri" panose="020F0502020204030204" pitchFamily="34" charset="0"/>
              <a:cs typeface="Calibri" panose="020F0502020204030204" pitchFamily="34" charset="0"/>
            </a:endParaRPr>
          </a:p>
          <a:p>
            <a:pPr marL="553626" lvl="1" indent="-257168" defTabSz="914400">
              <a:lnSpc>
                <a:spcPct val="100000"/>
              </a:lnSpc>
              <a:spcAft>
                <a:spcPts val="0"/>
              </a:spcAft>
              <a:buSzPts val="1800"/>
            </a:pPr>
            <a:r>
              <a:rPr lang="en-US" sz="1500" b="1" kern="0" dirty="0">
                <a:latin typeface="Calibri" panose="020F0502020204030204" pitchFamily="34" charset="0"/>
                <a:cs typeface="Calibri" panose="020F0502020204030204" pitchFamily="34" charset="0"/>
              </a:rPr>
              <a:t>No heterogeneous treatment effects across dwelling type</a:t>
            </a:r>
          </a:p>
          <a:p>
            <a:pPr marL="553626" lvl="1" indent="-257168" defTabSz="914400">
              <a:lnSpc>
                <a:spcPct val="100000"/>
              </a:lnSpc>
              <a:spcBef>
                <a:spcPts val="0"/>
              </a:spcBef>
              <a:spcAft>
                <a:spcPts val="0"/>
              </a:spcAft>
              <a:buSzPts val="1800"/>
            </a:pPr>
            <a:endParaRPr lang="en-US" sz="1400" kern="0" dirty="0">
              <a:latin typeface="Calibri" panose="020F0502020204030204" pitchFamily="34" charset="0"/>
              <a:cs typeface="Calibri" panose="020F0502020204030204" pitchFamily="34" charset="0"/>
            </a:endParaRPr>
          </a:p>
          <a:p>
            <a:pPr marL="296458" lvl="1" indent="0" defTabSz="914400">
              <a:lnSpc>
                <a:spcPct val="100000"/>
              </a:lnSpc>
              <a:spcBef>
                <a:spcPts val="0"/>
              </a:spcBef>
              <a:spcAft>
                <a:spcPts val="0"/>
              </a:spcAft>
              <a:buSzPts val="1800"/>
              <a:buNone/>
            </a:pPr>
            <a:endParaRPr lang="en-US" sz="1400" kern="0" dirty="0">
              <a:latin typeface="Calibri" panose="020F0502020204030204" pitchFamily="34" charset="0"/>
              <a:cs typeface="Calibri" panose="020F0502020204030204" pitchFamily="34" charset="0"/>
            </a:endParaRPr>
          </a:p>
          <a:p>
            <a:pPr marL="296458" lvl="1" indent="0" defTabSz="914400">
              <a:lnSpc>
                <a:spcPct val="100000"/>
              </a:lnSpc>
              <a:spcBef>
                <a:spcPts val="0"/>
              </a:spcBef>
              <a:spcAft>
                <a:spcPts val="0"/>
              </a:spcAft>
              <a:buSzPts val="1800"/>
              <a:buNone/>
            </a:pPr>
            <a:endParaRPr lang="en-US" sz="1400" kern="0" dirty="0">
              <a:latin typeface="Calibri" panose="020F0502020204030204" pitchFamily="34" charset="0"/>
              <a:cs typeface="Calibri" panose="020F0502020204030204" pitchFamily="34" charset="0"/>
            </a:endParaRPr>
          </a:p>
          <a:p>
            <a:pPr marL="371474" indent="-285750" defTabSz="914400">
              <a:lnSpc>
                <a:spcPct val="100000"/>
              </a:lnSpc>
              <a:spcBef>
                <a:spcPts val="0"/>
              </a:spcBef>
              <a:spcAft>
                <a:spcPts val="0"/>
              </a:spcAft>
              <a:buSzPts val="1800"/>
              <a:buFont typeface="Wingdings" pitchFamily="2" charset="2"/>
              <a:buChar char="à"/>
            </a:pPr>
            <a:r>
              <a:rPr lang="en-US" sz="1600" kern="0" dirty="0">
                <a:latin typeface="Calibri" panose="020F0502020204030204" pitchFamily="34" charset="0"/>
                <a:cs typeface="Calibri" panose="020F0502020204030204" pitchFamily="34" charset="0"/>
                <a:sym typeface="Wingdings" pitchFamily="2" charset="2"/>
              </a:rPr>
              <a:t>For bed net use:</a:t>
            </a:r>
            <a:endParaRPr lang="en-US" sz="1700" kern="0" dirty="0">
              <a:latin typeface="Calibri" panose="020F0502020204030204" pitchFamily="34" charset="0"/>
              <a:cs typeface="Calibri" panose="020F0502020204030204" pitchFamily="34" charset="0"/>
              <a:sym typeface="Wingdings" pitchFamily="2" charset="2"/>
            </a:endParaRPr>
          </a:p>
          <a:p>
            <a:pPr marL="582208" lvl="1" indent="-285750" defTabSz="914400">
              <a:lnSpc>
                <a:spcPct val="100000"/>
              </a:lnSpc>
              <a:spcBef>
                <a:spcPts val="750"/>
              </a:spcBef>
              <a:spcAft>
                <a:spcPts val="0"/>
              </a:spcAft>
              <a:buSzPts val="1800"/>
              <a:buFont typeface="Wingdings" pitchFamily="2" charset="2"/>
              <a:buChar char="§"/>
            </a:pPr>
            <a:r>
              <a:rPr lang="en-US" sz="1500" b="1" i="1" kern="0" dirty="0">
                <a:latin typeface="Calibri" panose="020F0502020204030204" pitchFamily="34" charset="0"/>
                <a:cs typeface="Calibri" panose="020F0502020204030204" pitchFamily="34" charset="0"/>
                <a:sym typeface="Wingdings" pitchFamily="2" charset="2"/>
              </a:rPr>
              <a:t>Ad content </a:t>
            </a:r>
            <a:r>
              <a:rPr lang="en-US" sz="1500" kern="0" dirty="0">
                <a:latin typeface="Calibri" panose="020F0502020204030204" pitchFamily="34" charset="0"/>
                <a:cs typeface="Calibri" panose="020F0502020204030204" pitchFamily="34" charset="0"/>
                <a:sym typeface="Wingdings" pitchFamily="2" charset="2"/>
              </a:rPr>
              <a:t>itself</a:t>
            </a:r>
            <a:r>
              <a:rPr lang="en-US" sz="1500" b="1" kern="0" dirty="0">
                <a:latin typeface="Calibri" panose="020F0502020204030204" pitchFamily="34" charset="0"/>
                <a:cs typeface="Calibri" panose="020F0502020204030204" pitchFamily="34" charset="0"/>
                <a:sym typeface="Wingdings" pitchFamily="2" charset="2"/>
              </a:rPr>
              <a:t> </a:t>
            </a:r>
            <a:r>
              <a:rPr lang="en-US" sz="1500" kern="0" dirty="0">
                <a:latin typeface="Calibri" panose="020F0502020204030204" pitchFamily="34" charset="0"/>
                <a:cs typeface="Calibri" panose="020F0502020204030204" pitchFamily="34" charset="0"/>
                <a:sym typeface="Wingdings" pitchFamily="2" charset="2"/>
              </a:rPr>
              <a:t>is effective for all individuals</a:t>
            </a:r>
          </a:p>
          <a:p>
            <a:pPr marL="582208" lvl="1" indent="-285750" defTabSz="914400">
              <a:lnSpc>
                <a:spcPct val="100000"/>
              </a:lnSpc>
              <a:spcBef>
                <a:spcPts val="0"/>
              </a:spcBef>
              <a:spcAft>
                <a:spcPts val="0"/>
              </a:spcAft>
              <a:buSzPts val="1800"/>
              <a:buFont typeface="Wingdings" pitchFamily="2" charset="2"/>
              <a:buChar char="§"/>
            </a:pPr>
            <a:endParaRPr lang="en-US" sz="1500" kern="0" dirty="0">
              <a:latin typeface="Calibri" panose="020F0502020204030204" pitchFamily="34" charset="0"/>
              <a:cs typeface="Calibri" panose="020F0502020204030204" pitchFamily="34" charset="0"/>
              <a:sym typeface="Wingdings" pitchFamily="2" charset="2"/>
            </a:endParaRPr>
          </a:p>
          <a:p>
            <a:pPr marL="582208" lvl="1" indent="-285750" defTabSz="914400">
              <a:lnSpc>
                <a:spcPct val="100000"/>
              </a:lnSpc>
              <a:spcBef>
                <a:spcPts val="0"/>
              </a:spcBef>
              <a:spcAft>
                <a:spcPts val="0"/>
              </a:spcAft>
              <a:buSzPts val="1800"/>
              <a:buFont typeface="Wingdings" pitchFamily="2" charset="2"/>
              <a:buChar char="§"/>
            </a:pPr>
            <a:r>
              <a:rPr lang="en-US" sz="1500" b="1" i="1" kern="0" dirty="0">
                <a:latin typeface="Calibri" panose="020F0502020204030204" pitchFamily="34" charset="0"/>
                <a:cs typeface="Calibri" panose="020F0502020204030204" pitchFamily="34" charset="0"/>
                <a:sym typeface="Wingdings" pitchFamily="2" charset="2"/>
              </a:rPr>
              <a:t>Ad campaign </a:t>
            </a:r>
            <a:r>
              <a:rPr lang="en-US" sz="1500" b="1" kern="0" dirty="0">
                <a:latin typeface="Calibri" panose="020F0502020204030204" pitchFamily="34" charset="0"/>
                <a:cs typeface="Calibri" panose="020F0502020204030204" pitchFamily="34" charset="0"/>
                <a:sym typeface="Wingdings" pitchFamily="2" charset="2"/>
              </a:rPr>
              <a:t>did not </a:t>
            </a:r>
            <a:r>
              <a:rPr lang="en-US" sz="1500" b="1" i="1" kern="0" dirty="0">
                <a:latin typeface="Calibri" panose="020F0502020204030204" pitchFamily="34" charset="0"/>
                <a:cs typeface="Calibri" panose="020F0502020204030204" pitchFamily="34" charset="0"/>
                <a:sym typeface="Wingdings" pitchFamily="2" charset="2"/>
              </a:rPr>
              <a:t>sufficiently</a:t>
            </a:r>
            <a:r>
              <a:rPr lang="en-US" sz="1500" b="1" kern="0" dirty="0">
                <a:latin typeface="Calibri" panose="020F0502020204030204" pitchFamily="34" charset="0"/>
                <a:cs typeface="Calibri" panose="020F0502020204030204" pitchFamily="34" charset="0"/>
                <a:sym typeface="Wingdings" pitchFamily="2" charset="2"/>
              </a:rPr>
              <a:t> reach </a:t>
            </a:r>
            <a:r>
              <a:rPr lang="en-US" sz="1500" kern="0" dirty="0">
                <a:latin typeface="Calibri" panose="020F0502020204030204" pitchFamily="34" charset="0"/>
                <a:cs typeface="Calibri" panose="020F0502020204030204" pitchFamily="34" charset="0"/>
                <a:sym typeface="Wingdings" pitchFamily="2" charset="2"/>
              </a:rPr>
              <a:t>those living in Non-Solid dwellings (i.e., those most at risk)</a:t>
            </a:r>
            <a:endParaRPr lang="en-US" sz="1500" kern="0" dirty="0">
              <a:latin typeface="Calibri" panose="020F0502020204030204" pitchFamily="34" charset="0"/>
              <a:cs typeface="Calibri" panose="020F0502020204030204" pitchFamily="34" charset="0"/>
            </a:endParaRPr>
          </a:p>
          <a:p>
            <a:pPr marL="85724" indent="0" defTabSz="914400">
              <a:lnSpc>
                <a:spcPct val="100000"/>
              </a:lnSpc>
              <a:spcBef>
                <a:spcPts val="0"/>
              </a:spcBef>
              <a:spcAft>
                <a:spcPts val="0"/>
              </a:spcAft>
              <a:buSzPts val="1800"/>
              <a:buNone/>
            </a:pPr>
            <a:endParaRPr lang="en-US" sz="1700" kern="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AF753101-C748-D8B2-E4D4-2D1DFE30A62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26265" y="1638279"/>
            <a:ext cx="1002701" cy="669383"/>
          </a:xfrm>
          <a:prstGeom prst="rect">
            <a:avLst/>
          </a:prstGeom>
        </p:spPr>
      </p:pic>
      <p:pic>
        <p:nvPicPr>
          <p:cNvPr id="3" name="Picture 2">
            <a:extLst>
              <a:ext uri="{FF2B5EF4-FFF2-40B4-BE49-F238E27FC236}">
                <a16:creationId xmlns:a16="http://schemas.microsoft.com/office/drawing/2014/main" id="{0FF3479F-80C3-443E-521D-8B1450BB5F3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53569" y="1564780"/>
            <a:ext cx="820482" cy="486812"/>
          </a:xfrm>
          <a:prstGeom prst="rect">
            <a:avLst/>
          </a:prstGeom>
        </p:spPr>
      </p:pic>
      <p:pic>
        <p:nvPicPr>
          <p:cNvPr id="6" name="Graphic 5" descr="Badge Tick1 with solid fill">
            <a:extLst>
              <a:ext uri="{FF2B5EF4-FFF2-40B4-BE49-F238E27FC236}">
                <a16:creationId xmlns:a16="http://schemas.microsoft.com/office/drawing/2014/main" id="{83F00D0D-6DCC-39EA-AEAA-4C0D1728503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21384" y="1799957"/>
            <a:ext cx="467489" cy="467489"/>
          </a:xfrm>
          <a:prstGeom prst="rect">
            <a:avLst/>
          </a:prstGeom>
        </p:spPr>
      </p:pic>
      <p:pic>
        <p:nvPicPr>
          <p:cNvPr id="7" name="Graphic 6" descr="Badge Tick1 with solid fill">
            <a:extLst>
              <a:ext uri="{FF2B5EF4-FFF2-40B4-BE49-F238E27FC236}">
                <a16:creationId xmlns:a16="http://schemas.microsoft.com/office/drawing/2014/main" id="{AB3DEF2C-4687-4BD4-315D-37AD6EA5DF7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089886" y="1812289"/>
            <a:ext cx="467489" cy="467489"/>
          </a:xfrm>
          <a:prstGeom prst="rect">
            <a:avLst/>
          </a:prstGeom>
        </p:spPr>
      </p:pic>
    </p:spTree>
    <p:extLst>
      <p:ext uri="{BB962C8B-B14F-4D97-AF65-F5344CB8AC3E}">
        <p14:creationId xmlns:p14="http://schemas.microsoft.com/office/powerpoint/2010/main" val="31763447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71805-9FAA-FF70-FA4B-0084285765B0}"/>
              </a:ext>
            </a:extLst>
          </p:cNvPr>
          <p:cNvSpPr>
            <a:spLocks noGrp="1"/>
          </p:cNvSpPr>
          <p:nvPr>
            <p:ph type="title"/>
          </p:nvPr>
        </p:nvSpPr>
        <p:spPr>
          <a:xfrm>
            <a:off x="457200" y="12302"/>
            <a:ext cx="8610600" cy="657766"/>
          </a:xfrm>
        </p:spPr>
        <p:txBody>
          <a:bodyPr/>
          <a:lstStyle/>
          <a:p>
            <a:r>
              <a:rPr lang="en-US" dirty="0"/>
              <a:t>But…what is the impact of such campaigns?</a:t>
            </a:r>
          </a:p>
        </p:txBody>
      </p:sp>
      <p:sp>
        <p:nvSpPr>
          <p:cNvPr id="3" name="Content Placeholder 2">
            <a:extLst>
              <a:ext uri="{FF2B5EF4-FFF2-40B4-BE49-F238E27FC236}">
                <a16:creationId xmlns:a16="http://schemas.microsoft.com/office/drawing/2014/main" id="{67C6CBBC-3EF5-C24D-F665-6394F066D6B3}"/>
              </a:ext>
            </a:extLst>
          </p:cNvPr>
          <p:cNvSpPr>
            <a:spLocks noGrp="1"/>
          </p:cNvSpPr>
          <p:nvPr>
            <p:ph idx="1"/>
          </p:nvPr>
        </p:nvSpPr>
        <p:spPr>
          <a:xfrm>
            <a:off x="172528" y="830638"/>
            <a:ext cx="8695427" cy="3921071"/>
          </a:xfrm>
        </p:spPr>
        <p:txBody>
          <a:bodyPr/>
          <a:lstStyle/>
          <a:p>
            <a:pPr marL="0" indent="0">
              <a:spcBef>
                <a:spcPts val="600"/>
              </a:spcBef>
              <a:buNone/>
            </a:pPr>
            <a:endParaRPr lang="en-US" sz="1600" dirty="0"/>
          </a:p>
          <a:p>
            <a:pPr>
              <a:lnSpc>
                <a:spcPts val="2547"/>
              </a:lnSpc>
              <a:spcBef>
                <a:spcPts val="600"/>
              </a:spcBef>
            </a:pPr>
            <a:r>
              <a:rPr lang="en-US" sz="1700" dirty="0"/>
              <a:t>Effectiveness is measured via </a:t>
            </a:r>
            <a:r>
              <a:rPr lang="en-US" sz="1700" b="1" dirty="0"/>
              <a:t>direct response metrics </a:t>
            </a:r>
            <a:r>
              <a:rPr lang="en-US" sz="1700" dirty="0"/>
              <a:t>(likes, clicks) or </a:t>
            </a:r>
            <a:r>
              <a:rPr lang="en-US" sz="1700" b="1" dirty="0"/>
              <a:t>short-term “brand-lift” surveys</a:t>
            </a:r>
            <a:r>
              <a:rPr lang="en-US" sz="1700" dirty="0"/>
              <a:t> </a:t>
            </a:r>
            <a:r>
              <a:rPr lang="en-US" sz="1400" dirty="0"/>
              <a:t>(Shawky et al. 2019; </a:t>
            </a:r>
            <a:r>
              <a:rPr lang="en-US" sz="1400" dirty="0" err="1"/>
              <a:t>Athey</a:t>
            </a:r>
            <a:r>
              <a:rPr lang="en-US" sz="1400" dirty="0"/>
              <a:t> et al. 2023)</a:t>
            </a:r>
          </a:p>
          <a:p>
            <a:pPr lvl="1">
              <a:lnSpc>
                <a:spcPts val="2547"/>
              </a:lnSpc>
              <a:spcBef>
                <a:spcPts val="600"/>
              </a:spcBef>
            </a:pPr>
            <a:r>
              <a:rPr lang="en-US" sz="1500" dirty="0"/>
              <a:t>Not always informative about </a:t>
            </a:r>
            <a:r>
              <a:rPr lang="en-US" sz="1500" b="1" dirty="0"/>
              <a:t>the final goals </a:t>
            </a:r>
            <a:r>
              <a:rPr lang="en-US" sz="1500" dirty="0"/>
              <a:t>of such campaigns</a:t>
            </a:r>
          </a:p>
          <a:p>
            <a:pPr marL="0" indent="0">
              <a:lnSpc>
                <a:spcPts val="2547"/>
              </a:lnSpc>
              <a:spcBef>
                <a:spcPts val="300"/>
              </a:spcBef>
              <a:buNone/>
            </a:pPr>
            <a:endParaRPr lang="en-US" sz="1800" dirty="0"/>
          </a:p>
          <a:p>
            <a:pPr>
              <a:lnSpc>
                <a:spcPts val="2547"/>
              </a:lnSpc>
              <a:spcBef>
                <a:spcPts val="600"/>
              </a:spcBef>
            </a:pPr>
            <a:r>
              <a:rPr lang="en-US" sz="1700" dirty="0"/>
              <a:t>Measuring </a:t>
            </a:r>
            <a:r>
              <a:rPr lang="en-US" sz="1700" i="1" dirty="0"/>
              <a:t>real-world</a:t>
            </a:r>
            <a:r>
              <a:rPr lang="en-US" sz="1700" dirty="0"/>
              <a:t> impact requires </a:t>
            </a:r>
            <a:r>
              <a:rPr lang="en-US" sz="1700" b="1" dirty="0"/>
              <a:t>random</a:t>
            </a:r>
            <a:r>
              <a:rPr lang="en-US" sz="1700" dirty="0"/>
              <a:t> </a:t>
            </a:r>
            <a:r>
              <a:rPr lang="en-US" sz="1700" b="1" dirty="0"/>
              <a:t>assignment of Ad +</a:t>
            </a:r>
            <a:r>
              <a:rPr lang="en-US" sz="1700" dirty="0"/>
              <a:t> </a:t>
            </a:r>
            <a:r>
              <a:rPr lang="en-US" sz="1700" b="1" dirty="0"/>
              <a:t>measures of long-term behaviors</a:t>
            </a:r>
          </a:p>
          <a:p>
            <a:pPr lvl="1">
              <a:lnSpc>
                <a:spcPts val="2547"/>
              </a:lnSpc>
              <a:spcBef>
                <a:spcPts val="600"/>
              </a:spcBef>
            </a:pPr>
            <a:r>
              <a:rPr lang="en-US" sz="1400" dirty="0"/>
              <a:t>Methodologically challenging and costly</a:t>
            </a:r>
          </a:p>
          <a:p>
            <a:pPr lvl="1">
              <a:lnSpc>
                <a:spcPts val="2547"/>
              </a:lnSpc>
              <a:spcBef>
                <a:spcPts val="600"/>
              </a:spcBef>
            </a:pPr>
            <a:r>
              <a:rPr lang="en-US" sz="1400" dirty="0"/>
              <a:t>Not commonly done</a:t>
            </a:r>
          </a:p>
          <a:p>
            <a:pPr marL="0" indent="0">
              <a:spcBef>
                <a:spcPts val="600"/>
              </a:spcBef>
              <a:buNone/>
            </a:pPr>
            <a:endParaRPr lang="en-US" sz="1400" dirty="0"/>
          </a:p>
        </p:txBody>
      </p:sp>
      <p:sp>
        <p:nvSpPr>
          <p:cNvPr id="4" name="Slide Number Placeholder 3">
            <a:extLst>
              <a:ext uri="{FF2B5EF4-FFF2-40B4-BE49-F238E27FC236}">
                <a16:creationId xmlns:a16="http://schemas.microsoft.com/office/drawing/2014/main" id="{9AC6E66F-79DF-74EC-8DC1-EEAE5270F059}"/>
              </a:ext>
            </a:extLst>
          </p:cNvPr>
          <p:cNvSpPr>
            <a:spLocks noGrp="1"/>
          </p:cNvSpPr>
          <p:nvPr>
            <p:ph type="sldNum" sz="quarter" idx="10"/>
          </p:nvPr>
        </p:nvSpPr>
        <p:spPr/>
        <p:txBody>
          <a:bodyPr/>
          <a:lstStyle/>
          <a:p>
            <a:fld id="{1C6EBB7F-3BCE-334A-90C7-B731B5EF6141}" type="slidenum">
              <a:rPr lang="en-US" smtClean="0">
                <a:solidFill>
                  <a:srgbClr val="000000"/>
                </a:solidFill>
              </a:rPr>
              <a:pPr/>
              <a:t>4</a:t>
            </a:fld>
            <a:endParaRPr lang="en-US">
              <a:solidFill>
                <a:srgbClr val="000000"/>
              </a:solidFill>
            </a:endParaRPr>
          </a:p>
        </p:txBody>
      </p:sp>
    </p:spTree>
    <p:extLst>
      <p:ext uri="{BB962C8B-B14F-4D97-AF65-F5344CB8AC3E}">
        <p14:creationId xmlns:p14="http://schemas.microsoft.com/office/powerpoint/2010/main" val="30486153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B41390-0534-2279-99B9-D1D02C1E77A7}"/>
              </a:ext>
            </a:extLst>
          </p:cNvPr>
          <p:cNvSpPr>
            <a:spLocks noGrp="1"/>
          </p:cNvSpPr>
          <p:nvPr>
            <p:ph type="sldNum" sz="quarter" idx="10"/>
          </p:nvPr>
        </p:nvSpPr>
        <p:spPr/>
        <p:txBody>
          <a:bodyPr/>
          <a:lstStyle/>
          <a:p>
            <a:fld id="{1C6EBB7F-3BCE-334A-90C7-B731B5EF6141}" type="slidenum">
              <a:rPr lang="en-US" smtClean="0">
                <a:solidFill>
                  <a:srgbClr val="000000"/>
                </a:solidFill>
              </a:rPr>
              <a:pPr/>
              <a:t>40</a:t>
            </a:fld>
            <a:endParaRPr lang="en-US">
              <a:solidFill>
                <a:srgbClr val="000000"/>
              </a:solidFill>
            </a:endParaRPr>
          </a:p>
        </p:txBody>
      </p:sp>
      <p:sp>
        <p:nvSpPr>
          <p:cNvPr id="5" name="Title 1">
            <a:extLst>
              <a:ext uri="{FF2B5EF4-FFF2-40B4-BE49-F238E27FC236}">
                <a16:creationId xmlns:a16="http://schemas.microsoft.com/office/drawing/2014/main" id="{4A54E03C-8E71-19A5-DE76-4CD0924B35E8}"/>
              </a:ext>
            </a:extLst>
          </p:cNvPr>
          <p:cNvSpPr>
            <a:spLocks noGrp="1"/>
          </p:cNvSpPr>
          <p:nvPr>
            <p:ph type="title"/>
          </p:nvPr>
        </p:nvSpPr>
        <p:spPr>
          <a:xfrm>
            <a:off x="423586" y="0"/>
            <a:ext cx="6457950" cy="678145"/>
          </a:xfrm>
        </p:spPr>
        <p:txBody>
          <a:bodyPr/>
          <a:lstStyle/>
          <a:p>
            <a:r>
              <a:rPr lang="en-US" dirty="0"/>
              <a:t>Study 1: Preventative behaviors (during campaign)</a:t>
            </a:r>
          </a:p>
        </p:txBody>
      </p:sp>
      <p:sp>
        <p:nvSpPr>
          <p:cNvPr id="2" name="Content Placeholder 2">
            <a:extLst>
              <a:ext uri="{FF2B5EF4-FFF2-40B4-BE49-F238E27FC236}">
                <a16:creationId xmlns:a16="http://schemas.microsoft.com/office/drawing/2014/main" id="{1B1CD1C9-67DD-3BA5-665B-E741E8002011}"/>
              </a:ext>
            </a:extLst>
          </p:cNvPr>
          <p:cNvSpPr>
            <a:spLocks noGrp="1"/>
          </p:cNvSpPr>
          <p:nvPr>
            <p:ph idx="1"/>
          </p:nvPr>
        </p:nvSpPr>
        <p:spPr>
          <a:xfrm>
            <a:off x="1" y="888559"/>
            <a:ext cx="9064490" cy="3706065"/>
          </a:xfrm>
        </p:spPr>
        <p:txBody>
          <a:bodyPr/>
          <a:lstStyle/>
          <a:p>
            <a:pPr marL="371474" indent="-285750">
              <a:lnSpc>
                <a:spcPct val="100000"/>
              </a:lnSpc>
              <a:spcBef>
                <a:spcPts val="600"/>
              </a:spcBef>
              <a:spcAft>
                <a:spcPts val="0"/>
              </a:spcAft>
              <a:buSzPts val="1800"/>
            </a:pPr>
            <a:r>
              <a:rPr lang="en-US" sz="1600" dirty="0">
                <a:ea typeface="Calibri" panose="020F0502020204030204" pitchFamily="34" charset="0"/>
              </a:rPr>
              <a:t>DV: Self-reported bed net use </a:t>
            </a:r>
            <a:r>
              <a:rPr lang="en-US" sz="1600" b="1" i="1" dirty="0">
                <a:ea typeface="Calibri" panose="020F0502020204030204" pitchFamily="34" charset="0"/>
              </a:rPr>
              <a:t>among bed net owners</a:t>
            </a:r>
            <a:endParaRPr lang="en-US" sz="1600" b="1" dirty="0">
              <a:ea typeface="Calibri" panose="020F0502020204030204" pitchFamily="34" charset="0"/>
            </a:endParaRPr>
          </a:p>
          <a:p>
            <a:pPr marL="553626" lvl="1" indent="-257168">
              <a:lnSpc>
                <a:spcPct val="100000"/>
              </a:lnSpc>
              <a:spcBef>
                <a:spcPts val="0"/>
              </a:spcBef>
              <a:spcAft>
                <a:spcPts val="0"/>
              </a:spcAft>
              <a:buSzPts val="1800"/>
            </a:pPr>
            <a:endParaRPr lang="en-US" sz="1300" dirty="0">
              <a:ea typeface="Calibri" panose="020F0502020204030204" pitchFamily="34" charset="0"/>
            </a:endParaRPr>
          </a:p>
        </p:txBody>
      </p:sp>
      <p:graphicFrame>
        <p:nvGraphicFramePr>
          <p:cNvPr id="7" name="Chart 6">
            <a:extLst>
              <a:ext uri="{FF2B5EF4-FFF2-40B4-BE49-F238E27FC236}">
                <a16:creationId xmlns:a16="http://schemas.microsoft.com/office/drawing/2014/main" id="{E37A1C4A-D80A-E8C2-C3AF-5DF63A1406BB}"/>
              </a:ext>
            </a:extLst>
          </p:cNvPr>
          <p:cNvGraphicFramePr/>
          <p:nvPr/>
        </p:nvGraphicFramePr>
        <p:xfrm>
          <a:off x="466891" y="1361465"/>
          <a:ext cx="3587126" cy="329557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4BD54ED9-5102-1C95-A614-C7945DA4577D}"/>
              </a:ext>
            </a:extLst>
          </p:cNvPr>
          <p:cNvGraphicFramePr/>
          <p:nvPr/>
        </p:nvGraphicFramePr>
        <p:xfrm>
          <a:off x="4878770" y="1361465"/>
          <a:ext cx="3587126" cy="3295578"/>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a:extLst>
              <a:ext uri="{FF2B5EF4-FFF2-40B4-BE49-F238E27FC236}">
                <a16:creationId xmlns:a16="http://schemas.microsoft.com/office/drawing/2014/main" id="{FA3B1674-6B5E-ED03-592C-42A12BCB666C}"/>
              </a:ext>
            </a:extLst>
          </p:cNvPr>
          <p:cNvSpPr/>
          <p:nvPr/>
        </p:nvSpPr>
        <p:spPr>
          <a:xfrm>
            <a:off x="3409301" y="2186537"/>
            <a:ext cx="306560" cy="1892254"/>
          </a:xfrm>
          <a:prstGeom prst="rect">
            <a:avLst/>
          </a:prstGeom>
          <a:solidFill>
            <a:srgbClr val="FFFFFF"/>
          </a:solidFill>
          <a:ln w="25400">
            <a:noFill/>
            <a:tailEnd type="arrow"/>
          </a:ln>
        </p:spPr>
        <p:txBody>
          <a:bodyPr rtlCol="0" anchor="ctr"/>
          <a:lstStyle/>
          <a:p>
            <a:pPr algn="ctr"/>
            <a:endParaRPr lang="en-US"/>
          </a:p>
        </p:txBody>
      </p:sp>
      <p:sp>
        <p:nvSpPr>
          <p:cNvPr id="9" name="Rectangle 8">
            <a:extLst>
              <a:ext uri="{FF2B5EF4-FFF2-40B4-BE49-F238E27FC236}">
                <a16:creationId xmlns:a16="http://schemas.microsoft.com/office/drawing/2014/main" id="{9C89DA98-80BF-1C37-D59D-578DE82414E9}"/>
              </a:ext>
            </a:extLst>
          </p:cNvPr>
          <p:cNvSpPr/>
          <p:nvPr/>
        </p:nvSpPr>
        <p:spPr>
          <a:xfrm>
            <a:off x="1451590" y="2204290"/>
            <a:ext cx="306560" cy="1833942"/>
          </a:xfrm>
          <a:prstGeom prst="rect">
            <a:avLst/>
          </a:prstGeom>
          <a:solidFill>
            <a:srgbClr val="FFFFFF"/>
          </a:solidFill>
          <a:ln w="25400">
            <a:noFill/>
            <a:tailEnd type="arrow"/>
          </a:ln>
        </p:spPr>
        <p:txBody>
          <a:bodyPr rtlCol="0" anchor="ctr"/>
          <a:lstStyle/>
          <a:p>
            <a:pPr algn="ctr"/>
            <a:endParaRPr lang="en-US"/>
          </a:p>
        </p:txBody>
      </p:sp>
      <p:sp>
        <p:nvSpPr>
          <p:cNvPr id="10" name="Rectangle 9">
            <a:extLst>
              <a:ext uri="{FF2B5EF4-FFF2-40B4-BE49-F238E27FC236}">
                <a16:creationId xmlns:a16="http://schemas.microsoft.com/office/drawing/2014/main" id="{91FBC3B9-C081-179B-13CC-40E5B4AE8AB6}"/>
              </a:ext>
            </a:extLst>
          </p:cNvPr>
          <p:cNvSpPr/>
          <p:nvPr/>
        </p:nvSpPr>
        <p:spPr>
          <a:xfrm>
            <a:off x="2428923" y="2204290"/>
            <a:ext cx="306560" cy="1829481"/>
          </a:xfrm>
          <a:prstGeom prst="rect">
            <a:avLst/>
          </a:prstGeom>
          <a:solidFill>
            <a:srgbClr val="FFFFFF"/>
          </a:solidFill>
          <a:ln w="25400">
            <a:noFill/>
            <a:tailEnd type="arrow"/>
          </a:ln>
        </p:spPr>
        <p:txBody>
          <a:bodyPr rtlCol="0" anchor="ctr"/>
          <a:lstStyle/>
          <a:p>
            <a:pPr algn="ctr"/>
            <a:endParaRPr lang="en-US"/>
          </a:p>
        </p:txBody>
      </p:sp>
      <p:sp>
        <p:nvSpPr>
          <p:cNvPr id="11" name="Rectangle 10">
            <a:extLst>
              <a:ext uri="{FF2B5EF4-FFF2-40B4-BE49-F238E27FC236}">
                <a16:creationId xmlns:a16="http://schemas.microsoft.com/office/drawing/2014/main" id="{6100B1FB-1AA2-240F-1789-BB9C85FB015D}"/>
              </a:ext>
            </a:extLst>
          </p:cNvPr>
          <p:cNvSpPr/>
          <p:nvPr/>
        </p:nvSpPr>
        <p:spPr>
          <a:xfrm>
            <a:off x="5831794" y="2182633"/>
            <a:ext cx="306560" cy="1881555"/>
          </a:xfrm>
          <a:prstGeom prst="rect">
            <a:avLst/>
          </a:prstGeom>
          <a:solidFill>
            <a:srgbClr val="FFFFFF"/>
          </a:solidFill>
          <a:ln w="25400">
            <a:noFill/>
            <a:tailEnd type="arrow"/>
          </a:ln>
        </p:spPr>
        <p:txBody>
          <a:bodyPr rtlCol="0" anchor="ctr"/>
          <a:lstStyle/>
          <a:p>
            <a:pPr algn="ctr"/>
            <a:endParaRPr lang="en-US"/>
          </a:p>
        </p:txBody>
      </p:sp>
      <p:sp>
        <p:nvSpPr>
          <p:cNvPr id="12" name="Rectangle 11">
            <a:extLst>
              <a:ext uri="{FF2B5EF4-FFF2-40B4-BE49-F238E27FC236}">
                <a16:creationId xmlns:a16="http://schemas.microsoft.com/office/drawing/2014/main" id="{16D40DBD-8DA0-CA7B-A02A-06CB10FFAED0}"/>
              </a:ext>
            </a:extLst>
          </p:cNvPr>
          <p:cNvSpPr/>
          <p:nvPr/>
        </p:nvSpPr>
        <p:spPr>
          <a:xfrm>
            <a:off x="6850883" y="2130723"/>
            <a:ext cx="306560" cy="1933465"/>
          </a:xfrm>
          <a:prstGeom prst="rect">
            <a:avLst/>
          </a:prstGeom>
          <a:solidFill>
            <a:srgbClr val="FFFFFF"/>
          </a:solidFill>
          <a:ln w="25400">
            <a:noFill/>
            <a:tailEnd type="arrow"/>
          </a:ln>
        </p:spPr>
        <p:txBody>
          <a:bodyPr rtlCol="0" anchor="ctr"/>
          <a:lstStyle/>
          <a:p>
            <a:pPr algn="ctr"/>
            <a:endParaRPr lang="en-US"/>
          </a:p>
        </p:txBody>
      </p:sp>
      <p:sp>
        <p:nvSpPr>
          <p:cNvPr id="13" name="Rectangle 12">
            <a:extLst>
              <a:ext uri="{FF2B5EF4-FFF2-40B4-BE49-F238E27FC236}">
                <a16:creationId xmlns:a16="http://schemas.microsoft.com/office/drawing/2014/main" id="{E72FD19E-7610-DF6F-90D6-AF0879DE04C5}"/>
              </a:ext>
            </a:extLst>
          </p:cNvPr>
          <p:cNvSpPr/>
          <p:nvPr/>
        </p:nvSpPr>
        <p:spPr>
          <a:xfrm>
            <a:off x="7803907" y="2258152"/>
            <a:ext cx="306560" cy="1806036"/>
          </a:xfrm>
          <a:prstGeom prst="rect">
            <a:avLst/>
          </a:prstGeom>
          <a:solidFill>
            <a:srgbClr val="FFFFFF"/>
          </a:solidFill>
          <a:ln w="25400">
            <a:noFill/>
            <a:tailEnd type="arrow"/>
          </a:ln>
        </p:spPr>
        <p:txBody>
          <a:bodyPr rtlCol="0" anchor="ctr"/>
          <a:lstStyle/>
          <a:p>
            <a:pPr algn="ctr"/>
            <a:endParaRPr lang="en-US"/>
          </a:p>
        </p:txBody>
      </p:sp>
      <p:sp>
        <p:nvSpPr>
          <p:cNvPr id="14" name="TextBox 13">
            <a:extLst>
              <a:ext uri="{FF2B5EF4-FFF2-40B4-BE49-F238E27FC236}">
                <a16:creationId xmlns:a16="http://schemas.microsoft.com/office/drawing/2014/main" id="{42B6C04F-4BDC-A30D-8A3B-4658B126D2EB}"/>
              </a:ext>
            </a:extLst>
          </p:cNvPr>
          <p:cNvSpPr txBox="1"/>
          <p:nvPr/>
        </p:nvSpPr>
        <p:spPr>
          <a:xfrm>
            <a:off x="7495036" y="1731189"/>
            <a:ext cx="778870" cy="461665"/>
          </a:xfrm>
          <a:prstGeom prst="rect">
            <a:avLst/>
          </a:prstGeom>
          <a:noFill/>
          <a:ln>
            <a:noFill/>
          </a:ln>
        </p:spPr>
        <p:txBody>
          <a:bodyPr wrap="square" rtlCol="0">
            <a:spAutoFit/>
          </a:bodyPr>
          <a:lstStyle/>
          <a:p>
            <a:pPr algn="ctr">
              <a:buNone/>
            </a:pPr>
            <a:r>
              <a:rPr lang="en-US" sz="1200" b="1" i="0" dirty="0">
                <a:latin typeface="Calibri"/>
                <a:cs typeface="Calibri"/>
              </a:rPr>
              <a:t>+10.5% </a:t>
            </a:r>
            <a:br>
              <a:rPr lang="en-US" sz="1200" b="1" i="0" dirty="0">
                <a:latin typeface="Calibri"/>
                <a:cs typeface="Calibri"/>
              </a:rPr>
            </a:br>
            <a:r>
              <a:rPr lang="en-US" sz="1200" i="1" dirty="0">
                <a:latin typeface="Calibri"/>
                <a:cs typeface="Calibri"/>
              </a:rPr>
              <a:t>(p&lt;</a:t>
            </a:r>
            <a:r>
              <a:rPr lang="en-US" sz="1050" i="1" dirty="0">
                <a:latin typeface="Calibri"/>
                <a:cs typeface="Calibri"/>
              </a:rPr>
              <a:t>0.01</a:t>
            </a:r>
            <a:r>
              <a:rPr lang="en-US" sz="1200" i="1" dirty="0">
                <a:latin typeface="Calibri"/>
                <a:cs typeface="Calibri"/>
              </a:rPr>
              <a:t>)</a:t>
            </a:r>
          </a:p>
        </p:txBody>
      </p:sp>
      <p:sp>
        <p:nvSpPr>
          <p:cNvPr id="15" name="TextBox 14">
            <a:extLst>
              <a:ext uri="{FF2B5EF4-FFF2-40B4-BE49-F238E27FC236}">
                <a16:creationId xmlns:a16="http://schemas.microsoft.com/office/drawing/2014/main" id="{E9D8DA8E-F79C-D184-D9A8-B457BC84C038}"/>
              </a:ext>
            </a:extLst>
          </p:cNvPr>
          <p:cNvSpPr txBox="1"/>
          <p:nvPr/>
        </p:nvSpPr>
        <p:spPr>
          <a:xfrm>
            <a:off x="3058715" y="1737391"/>
            <a:ext cx="778869" cy="461665"/>
          </a:xfrm>
          <a:prstGeom prst="rect">
            <a:avLst/>
          </a:prstGeom>
          <a:noFill/>
          <a:ln>
            <a:noFill/>
          </a:ln>
        </p:spPr>
        <p:txBody>
          <a:bodyPr wrap="square" rtlCol="0">
            <a:spAutoFit/>
          </a:bodyPr>
          <a:lstStyle/>
          <a:p>
            <a:pPr algn="ctr">
              <a:buNone/>
            </a:pPr>
            <a:r>
              <a:rPr lang="en-US" sz="1200" b="1" i="0" dirty="0">
                <a:latin typeface="Calibri"/>
                <a:cs typeface="Calibri"/>
              </a:rPr>
              <a:t>+8.5% </a:t>
            </a:r>
            <a:br>
              <a:rPr lang="en-US" sz="1200" b="1" i="0" dirty="0">
                <a:latin typeface="Calibri"/>
                <a:cs typeface="Calibri"/>
              </a:rPr>
            </a:br>
            <a:r>
              <a:rPr lang="en-US" sz="1200" i="1" dirty="0">
                <a:latin typeface="Calibri"/>
                <a:cs typeface="Calibri"/>
              </a:rPr>
              <a:t>(p&lt;</a:t>
            </a:r>
            <a:r>
              <a:rPr lang="en-US" sz="1050" i="1" dirty="0">
                <a:latin typeface="Calibri"/>
                <a:cs typeface="Calibri"/>
              </a:rPr>
              <a:t>0.05</a:t>
            </a:r>
            <a:r>
              <a:rPr lang="en-US" sz="1200" i="1" dirty="0">
                <a:latin typeface="Calibri"/>
                <a:cs typeface="Calibri"/>
              </a:rPr>
              <a:t>)</a:t>
            </a:r>
          </a:p>
        </p:txBody>
      </p:sp>
      <p:pic>
        <p:nvPicPr>
          <p:cNvPr id="17" name="Picture 16">
            <a:extLst>
              <a:ext uri="{FF2B5EF4-FFF2-40B4-BE49-F238E27FC236}">
                <a16:creationId xmlns:a16="http://schemas.microsoft.com/office/drawing/2014/main" id="{9D4056EC-DC24-2388-701B-245916535D0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212700" y="4242473"/>
            <a:ext cx="429773" cy="254995"/>
          </a:xfrm>
          <a:prstGeom prst="rect">
            <a:avLst/>
          </a:prstGeom>
        </p:spPr>
      </p:pic>
      <p:pic>
        <p:nvPicPr>
          <p:cNvPr id="18" name="Picture 17">
            <a:extLst>
              <a:ext uri="{FF2B5EF4-FFF2-40B4-BE49-F238E27FC236}">
                <a16:creationId xmlns:a16="http://schemas.microsoft.com/office/drawing/2014/main" id="{31B6C26D-53D1-A55F-83F0-11058B46625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172468" y="4267494"/>
            <a:ext cx="551365" cy="335081"/>
          </a:xfrm>
          <a:prstGeom prst="rect">
            <a:avLst/>
          </a:prstGeom>
        </p:spPr>
      </p:pic>
      <p:pic>
        <p:nvPicPr>
          <p:cNvPr id="19" name="Picture 18">
            <a:extLst>
              <a:ext uri="{FF2B5EF4-FFF2-40B4-BE49-F238E27FC236}">
                <a16:creationId xmlns:a16="http://schemas.microsoft.com/office/drawing/2014/main" id="{5760E30A-650B-CA8C-4F23-51B2FD5232A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29227" y="4239589"/>
            <a:ext cx="429773" cy="254995"/>
          </a:xfrm>
          <a:prstGeom prst="rect">
            <a:avLst/>
          </a:prstGeom>
        </p:spPr>
      </p:pic>
      <p:pic>
        <p:nvPicPr>
          <p:cNvPr id="20" name="Picture 19">
            <a:extLst>
              <a:ext uri="{FF2B5EF4-FFF2-40B4-BE49-F238E27FC236}">
                <a16:creationId xmlns:a16="http://schemas.microsoft.com/office/drawing/2014/main" id="{C99C9832-DB61-804A-E29C-02B962F568C7}"/>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581500" y="4264610"/>
            <a:ext cx="551365" cy="335081"/>
          </a:xfrm>
          <a:prstGeom prst="rect">
            <a:avLst/>
          </a:prstGeom>
        </p:spPr>
      </p:pic>
      <p:sp>
        <p:nvSpPr>
          <p:cNvPr id="8" name="TextBox 7">
            <a:extLst>
              <a:ext uri="{FF2B5EF4-FFF2-40B4-BE49-F238E27FC236}">
                <a16:creationId xmlns:a16="http://schemas.microsoft.com/office/drawing/2014/main" id="{27809336-98B7-8F67-5413-49E4B772937C}"/>
              </a:ext>
            </a:extLst>
          </p:cNvPr>
          <p:cNvSpPr txBox="1"/>
          <p:nvPr/>
        </p:nvSpPr>
        <p:spPr>
          <a:xfrm>
            <a:off x="2063413" y="1738048"/>
            <a:ext cx="778869" cy="276999"/>
          </a:xfrm>
          <a:prstGeom prst="rect">
            <a:avLst/>
          </a:prstGeom>
          <a:noFill/>
          <a:ln>
            <a:noFill/>
          </a:ln>
        </p:spPr>
        <p:txBody>
          <a:bodyPr wrap="square" rtlCol="0">
            <a:spAutoFit/>
          </a:bodyPr>
          <a:lstStyle/>
          <a:p>
            <a:pPr algn="ctr">
              <a:buNone/>
            </a:pPr>
            <a:r>
              <a:rPr lang="en-US" sz="1200" i="1" dirty="0">
                <a:latin typeface="Calibri"/>
                <a:cs typeface="Calibri"/>
              </a:rPr>
              <a:t>NS</a:t>
            </a:r>
          </a:p>
        </p:txBody>
      </p:sp>
      <p:sp>
        <p:nvSpPr>
          <p:cNvPr id="21" name="TextBox 20">
            <a:extLst>
              <a:ext uri="{FF2B5EF4-FFF2-40B4-BE49-F238E27FC236}">
                <a16:creationId xmlns:a16="http://schemas.microsoft.com/office/drawing/2014/main" id="{1A275575-0861-E967-397F-3A84DA7417EA}"/>
              </a:ext>
            </a:extLst>
          </p:cNvPr>
          <p:cNvSpPr txBox="1"/>
          <p:nvPr/>
        </p:nvSpPr>
        <p:spPr>
          <a:xfrm>
            <a:off x="1059725" y="1737390"/>
            <a:ext cx="778869" cy="461665"/>
          </a:xfrm>
          <a:prstGeom prst="rect">
            <a:avLst/>
          </a:prstGeom>
          <a:noFill/>
          <a:ln>
            <a:noFill/>
          </a:ln>
        </p:spPr>
        <p:txBody>
          <a:bodyPr wrap="square" rtlCol="0">
            <a:spAutoFit/>
          </a:bodyPr>
          <a:lstStyle/>
          <a:p>
            <a:pPr algn="ctr">
              <a:buNone/>
            </a:pPr>
            <a:r>
              <a:rPr lang="en-US" sz="1200" i="0" dirty="0">
                <a:latin typeface="Calibri"/>
                <a:cs typeface="Calibri"/>
              </a:rPr>
              <a:t>+3.8% </a:t>
            </a:r>
            <a:br>
              <a:rPr lang="en-US" sz="1200" b="1" i="0" dirty="0">
                <a:latin typeface="Calibri"/>
                <a:cs typeface="Calibri"/>
              </a:rPr>
            </a:br>
            <a:r>
              <a:rPr lang="en-US" sz="1200" i="1" dirty="0">
                <a:latin typeface="Calibri"/>
                <a:cs typeface="Calibri"/>
              </a:rPr>
              <a:t>(p&lt;</a:t>
            </a:r>
            <a:r>
              <a:rPr lang="en-US" sz="1050" i="1" dirty="0">
                <a:latin typeface="Calibri"/>
                <a:cs typeface="Calibri"/>
              </a:rPr>
              <a:t>0.10</a:t>
            </a:r>
            <a:r>
              <a:rPr lang="en-US" sz="1200" i="1" dirty="0">
                <a:latin typeface="Calibri"/>
                <a:cs typeface="Calibri"/>
              </a:rPr>
              <a:t>)</a:t>
            </a:r>
          </a:p>
        </p:txBody>
      </p:sp>
      <p:sp>
        <p:nvSpPr>
          <p:cNvPr id="22" name="TextBox 21">
            <a:extLst>
              <a:ext uri="{FF2B5EF4-FFF2-40B4-BE49-F238E27FC236}">
                <a16:creationId xmlns:a16="http://schemas.microsoft.com/office/drawing/2014/main" id="{88947A5D-D4C4-CFEB-6292-4DD5EF7DEEF6}"/>
              </a:ext>
            </a:extLst>
          </p:cNvPr>
          <p:cNvSpPr txBox="1"/>
          <p:nvPr/>
        </p:nvSpPr>
        <p:spPr>
          <a:xfrm>
            <a:off x="6454168" y="1737390"/>
            <a:ext cx="778869" cy="276999"/>
          </a:xfrm>
          <a:prstGeom prst="rect">
            <a:avLst/>
          </a:prstGeom>
          <a:noFill/>
          <a:ln>
            <a:noFill/>
          </a:ln>
        </p:spPr>
        <p:txBody>
          <a:bodyPr wrap="square" rtlCol="0">
            <a:spAutoFit/>
          </a:bodyPr>
          <a:lstStyle/>
          <a:p>
            <a:pPr algn="ctr">
              <a:buNone/>
            </a:pPr>
            <a:r>
              <a:rPr lang="en-US" sz="1200" i="1" dirty="0">
                <a:latin typeface="Calibri"/>
                <a:cs typeface="Calibri"/>
              </a:rPr>
              <a:t>NS</a:t>
            </a:r>
          </a:p>
        </p:txBody>
      </p:sp>
      <p:sp>
        <p:nvSpPr>
          <p:cNvPr id="23" name="TextBox 22">
            <a:extLst>
              <a:ext uri="{FF2B5EF4-FFF2-40B4-BE49-F238E27FC236}">
                <a16:creationId xmlns:a16="http://schemas.microsoft.com/office/drawing/2014/main" id="{727CFA4F-377F-A629-3EC0-5AAD7A284B22}"/>
              </a:ext>
            </a:extLst>
          </p:cNvPr>
          <p:cNvSpPr txBox="1"/>
          <p:nvPr/>
        </p:nvSpPr>
        <p:spPr>
          <a:xfrm>
            <a:off x="5483308" y="1718600"/>
            <a:ext cx="778870" cy="461665"/>
          </a:xfrm>
          <a:prstGeom prst="rect">
            <a:avLst/>
          </a:prstGeom>
          <a:noFill/>
          <a:ln>
            <a:noFill/>
          </a:ln>
        </p:spPr>
        <p:txBody>
          <a:bodyPr wrap="square" rtlCol="0">
            <a:spAutoFit/>
          </a:bodyPr>
          <a:lstStyle/>
          <a:p>
            <a:pPr algn="ctr">
              <a:buNone/>
            </a:pPr>
            <a:r>
              <a:rPr lang="en-US" sz="1200" i="0" dirty="0">
                <a:latin typeface="Calibri"/>
                <a:cs typeface="Calibri"/>
              </a:rPr>
              <a:t>+3.3% </a:t>
            </a:r>
            <a:br>
              <a:rPr lang="en-US" sz="1200" b="1" i="0" dirty="0">
                <a:latin typeface="Calibri"/>
                <a:cs typeface="Calibri"/>
              </a:rPr>
            </a:br>
            <a:r>
              <a:rPr lang="en-US" sz="1200" i="1" dirty="0">
                <a:latin typeface="Calibri"/>
                <a:cs typeface="Calibri"/>
              </a:rPr>
              <a:t>(p&lt;</a:t>
            </a:r>
            <a:r>
              <a:rPr lang="en-US" sz="1050" i="1" dirty="0">
                <a:latin typeface="Calibri"/>
                <a:cs typeface="Calibri"/>
              </a:rPr>
              <a:t>0.10</a:t>
            </a:r>
            <a:r>
              <a:rPr lang="en-US" sz="1200" i="1" dirty="0">
                <a:latin typeface="Calibri"/>
                <a:cs typeface="Calibri"/>
              </a:rPr>
              <a:t>)</a:t>
            </a:r>
          </a:p>
        </p:txBody>
      </p:sp>
    </p:spTree>
    <p:extLst>
      <p:ext uri="{BB962C8B-B14F-4D97-AF65-F5344CB8AC3E}">
        <p14:creationId xmlns:p14="http://schemas.microsoft.com/office/powerpoint/2010/main" val="160754502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6" grpId="0" animBg="1"/>
      <p:bldP spid="9" grpId="0" animBg="1"/>
      <p:bldP spid="10" grpId="0" animBg="1"/>
      <p:bldP spid="11" grpId="0" animBg="1"/>
      <p:bldP spid="12" grpId="0" animBg="1"/>
      <p:bldP spid="13" grpId="0" animBg="1"/>
      <p:bldP spid="14" grpId="0"/>
      <p:bldP spid="15" grpId="0"/>
      <p:bldP spid="8" grpId="0"/>
      <p:bldP spid="21" grpId="0"/>
      <p:bldP spid="22"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B41390-0534-2279-99B9-D1D02C1E77A7}"/>
              </a:ext>
            </a:extLst>
          </p:cNvPr>
          <p:cNvSpPr>
            <a:spLocks noGrp="1"/>
          </p:cNvSpPr>
          <p:nvPr>
            <p:ph type="sldNum" sz="quarter" idx="10"/>
          </p:nvPr>
        </p:nvSpPr>
        <p:spPr/>
        <p:txBody>
          <a:bodyPr/>
          <a:lstStyle/>
          <a:p>
            <a:fld id="{1C6EBB7F-3BCE-334A-90C7-B731B5EF6141}" type="slidenum">
              <a:rPr lang="en-US" smtClean="0">
                <a:solidFill>
                  <a:srgbClr val="000000"/>
                </a:solidFill>
              </a:rPr>
              <a:pPr/>
              <a:t>41</a:t>
            </a:fld>
            <a:endParaRPr lang="en-US">
              <a:solidFill>
                <a:srgbClr val="000000"/>
              </a:solidFill>
            </a:endParaRPr>
          </a:p>
        </p:txBody>
      </p:sp>
      <p:sp>
        <p:nvSpPr>
          <p:cNvPr id="5" name="Title 1">
            <a:extLst>
              <a:ext uri="{FF2B5EF4-FFF2-40B4-BE49-F238E27FC236}">
                <a16:creationId xmlns:a16="http://schemas.microsoft.com/office/drawing/2014/main" id="{4A54E03C-8E71-19A5-DE76-4CD0924B35E8}"/>
              </a:ext>
            </a:extLst>
          </p:cNvPr>
          <p:cNvSpPr>
            <a:spLocks noGrp="1"/>
          </p:cNvSpPr>
          <p:nvPr>
            <p:ph type="title"/>
          </p:nvPr>
        </p:nvSpPr>
        <p:spPr>
          <a:xfrm>
            <a:off x="423586" y="0"/>
            <a:ext cx="6457950" cy="678145"/>
          </a:xfrm>
        </p:spPr>
        <p:txBody>
          <a:bodyPr/>
          <a:lstStyle/>
          <a:p>
            <a:r>
              <a:rPr lang="en-US" dirty="0"/>
              <a:t>Study 1: Did the Ad campaign work?</a:t>
            </a:r>
          </a:p>
        </p:txBody>
      </p:sp>
      <p:sp>
        <p:nvSpPr>
          <p:cNvPr id="2" name="Content Placeholder 2">
            <a:extLst>
              <a:ext uri="{FF2B5EF4-FFF2-40B4-BE49-F238E27FC236}">
                <a16:creationId xmlns:a16="http://schemas.microsoft.com/office/drawing/2014/main" id="{1B1CD1C9-67DD-3BA5-665B-E741E8002011}"/>
              </a:ext>
            </a:extLst>
          </p:cNvPr>
          <p:cNvSpPr>
            <a:spLocks noGrp="1"/>
          </p:cNvSpPr>
          <p:nvPr>
            <p:ph idx="1"/>
          </p:nvPr>
        </p:nvSpPr>
        <p:spPr>
          <a:xfrm>
            <a:off x="51757" y="795707"/>
            <a:ext cx="9064490" cy="3706065"/>
          </a:xfrm>
        </p:spPr>
        <p:txBody>
          <a:bodyPr/>
          <a:lstStyle/>
          <a:p>
            <a:pPr marL="371474" indent="-285750">
              <a:lnSpc>
                <a:spcPct val="100000"/>
              </a:lnSpc>
              <a:spcBef>
                <a:spcPts val="600"/>
              </a:spcBef>
              <a:spcAft>
                <a:spcPts val="0"/>
              </a:spcAft>
              <a:buSzPts val="1800"/>
            </a:pPr>
            <a:r>
              <a:rPr lang="en-US" sz="1500" dirty="0">
                <a:ea typeface="Calibri" panose="020F0502020204030204" pitchFamily="34" charset="0"/>
              </a:rPr>
              <a:t>DV1: Sleeping under bed nets</a:t>
            </a:r>
          </a:p>
          <a:p>
            <a:pPr marL="371474" indent="-285750">
              <a:lnSpc>
                <a:spcPct val="100000"/>
              </a:lnSpc>
              <a:spcBef>
                <a:spcPts val="600"/>
              </a:spcBef>
              <a:spcAft>
                <a:spcPts val="0"/>
              </a:spcAft>
              <a:buSzPts val="1800"/>
            </a:pPr>
            <a:r>
              <a:rPr lang="en-US" sz="1500" dirty="0">
                <a:ea typeface="Calibri" panose="020F0502020204030204" pitchFamily="34" charset="0"/>
              </a:rPr>
              <a:t>DV2: Seeking for medical attention </a:t>
            </a:r>
          </a:p>
          <a:p>
            <a:pPr marL="371474" indent="-285750">
              <a:lnSpc>
                <a:spcPct val="100000"/>
              </a:lnSpc>
              <a:spcBef>
                <a:spcPts val="600"/>
              </a:spcBef>
              <a:spcAft>
                <a:spcPts val="0"/>
              </a:spcAft>
              <a:buSzPts val="1800"/>
            </a:pPr>
            <a:r>
              <a:rPr lang="en-US" sz="1500" dirty="0">
                <a:ea typeface="Calibri" panose="020F0502020204030204" pitchFamily="34" charset="0"/>
              </a:rPr>
              <a:t>DV2: Self-reported malaria incidence </a:t>
            </a:r>
            <a:r>
              <a:rPr lang="en-US" sz="1500" i="1" dirty="0">
                <a:ea typeface="Calibri" panose="020F0502020204030204" pitchFamily="34" charset="0"/>
              </a:rPr>
              <a:t>(over the last 6 months)</a:t>
            </a:r>
          </a:p>
          <a:p>
            <a:pPr marL="85724" indent="0">
              <a:lnSpc>
                <a:spcPct val="100000"/>
              </a:lnSpc>
              <a:spcBef>
                <a:spcPts val="0"/>
              </a:spcBef>
              <a:spcAft>
                <a:spcPts val="0"/>
              </a:spcAft>
              <a:buSzPts val="1800"/>
              <a:buNone/>
            </a:pPr>
            <a:endParaRPr lang="en-US" sz="1500" dirty="0">
              <a:ea typeface="Calibri" panose="020F0502020204030204" pitchFamily="34" charset="0"/>
            </a:endParaRPr>
          </a:p>
          <a:p>
            <a:pPr marL="553626" lvl="1" indent="-257168">
              <a:lnSpc>
                <a:spcPct val="100000"/>
              </a:lnSpc>
              <a:spcBef>
                <a:spcPts val="0"/>
              </a:spcBef>
              <a:spcAft>
                <a:spcPts val="0"/>
              </a:spcAft>
              <a:buSzPts val="1800"/>
            </a:pPr>
            <a:r>
              <a:rPr lang="en-US" sz="1600" b="1" dirty="0">
                <a:ea typeface="Calibri" panose="020F0502020204030204" pitchFamily="34" charset="0"/>
              </a:rPr>
              <a:t>No/Little overall effects</a:t>
            </a:r>
            <a:r>
              <a:rPr lang="en-US" sz="1600" dirty="0">
                <a:ea typeface="Calibri" panose="020F0502020204030204" pitchFamily="34" charset="0"/>
              </a:rPr>
              <a:t> of the campaign</a:t>
            </a:r>
          </a:p>
          <a:p>
            <a:pPr marL="553626" lvl="1" indent="-257168">
              <a:lnSpc>
                <a:spcPct val="100000"/>
              </a:lnSpc>
              <a:spcBef>
                <a:spcPts val="0"/>
              </a:spcBef>
              <a:spcAft>
                <a:spcPts val="0"/>
              </a:spcAft>
              <a:buSzPts val="1800"/>
            </a:pPr>
            <a:endParaRPr lang="en-US" sz="1400" dirty="0">
              <a:ea typeface="Calibri" panose="020F0502020204030204" pitchFamily="34" charset="0"/>
            </a:endParaRPr>
          </a:p>
          <a:p>
            <a:pPr marL="553626" lvl="1" indent="-257168">
              <a:lnSpc>
                <a:spcPct val="100000"/>
              </a:lnSpc>
              <a:spcBef>
                <a:spcPts val="0"/>
              </a:spcBef>
              <a:spcAft>
                <a:spcPts val="0"/>
              </a:spcAft>
              <a:buSzPts val="1800"/>
            </a:pPr>
            <a:r>
              <a:rPr lang="en-US" sz="1600" dirty="0">
                <a:ea typeface="Calibri" panose="020F0502020204030204" pitchFamily="34" charset="0"/>
              </a:rPr>
              <a:t>Yet, significant </a:t>
            </a:r>
            <a:r>
              <a:rPr lang="en-US" sz="1600" b="1" dirty="0">
                <a:ea typeface="Calibri" panose="020F0502020204030204" pitchFamily="34" charset="0"/>
              </a:rPr>
              <a:t>heterogenous treatment effects across dwelling type</a:t>
            </a:r>
          </a:p>
          <a:p>
            <a:pPr marL="553626" lvl="1" indent="-257168">
              <a:lnSpc>
                <a:spcPct val="100000"/>
              </a:lnSpc>
              <a:spcBef>
                <a:spcPts val="0"/>
              </a:spcBef>
              <a:spcAft>
                <a:spcPts val="0"/>
              </a:spcAft>
              <a:buSzPts val="1800"/>
            </a:pPr>
            <a:endParaRPr lang="en-US" sz="1300" dirty="0">
              <a:ea typeface="Calibri" panose="020F0502020204030204" pitchFamily="34" charset="0"/>
            </a:endParaRPr>
          </a:p>
        </p:txBody>
      </p:sp>
      <p:pic>
        <p:nvPicPr>
          <p:cNvPr id="3" name="Picture 2">
            <a:extLst>
              <a:ext uri="{FF2B5EF4-FFF2-40B4-BE49-F238E27FC236}">
                <a16:creationId xmlns:a16="http://schemas.microsoft.com/office/drawing/2014/main" id="{59210F12-E4CA-3269-296F-67CF6B7BEED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14845" y="2765744"/>
            <a:ext cx="1602770" cy="1069977"/>
          </a:xfrm>
          <a:prstGeom prst="rect">
            <a:avLst/>
          </a:prstGeom>
        </p:spPr>
      </p:pic>
      <p:pic>
        <p:nvPicPr>
          <p:cNvPr id="6" name="Picture 5">
            <a:extLst>
              <a:ext uri="{FF2B5EF4-FFF2-40B4-BE49-F238E27FC236}">
                <a16:creationId xmlns:a16="http://schemas.microsoft.com/office/drawing/2014/main" id="{0B77889C-6650-422A-7FB2-51D6F5648D0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73599" y="2688056"/>
            <a:ext cx="1297436" cy="769800"/>
          </a:xfrm>
          <a:prstGeom prst="rect">
            <a:avLst/>
          </a:prstGeom>
        </p:spPr>
      </p:pic>
      <p:pic>
        <p:nvPicPr>
          <p:cNvPr id="9" name="Graphic 8" descr="Badge Cross with solid fill">
            <a:extLst>
              <a:ext uri="{FF2B5EF4-FFF2-40B4-BE49-F238E27FC236}">
                <a16:creationId xmlns:a16="http://schemas.microsoft.com/office/drawing/2014/main" id="{9A19F4AB-37FF-920C-5D88-15F11380F53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01526" y="3020210"/>
            <a:ext cx="635992" cy="635992"/>
          </a:xfrm>
          <a:prstGeom prst="rect">
            <a:avLst/>
          </a:prstGeom>
        </p:spPr>
      </p:pic>
      <p:pic>
        <p:nvPicPr>
          <p:cNvPr id="10" name="Graphic 9" descr="Badge Tick1 with solid fill">
            <a:extLst>
              <a:ext uri="{FF2B5EF4-FFF2-40B4-BE49-F238E27FC236}">
                <a16:creationId xmlns:a16="http://schemas.microsoft.com/office/drawing/2014/main" id="{39DF582A-5C3C-B9E4-FFB9-49BD37FA4BD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41462" y="3013386"/>
            <a:ext cx="635992" cy="635992"/>
          </a:xfrm>
          <a:prstGeom prst="rect">
            <a:avLst/>
          </a:prstGeom>
        </p:spPr>
      </p:pic>
      <p:sp>
        <p:nvSpPr>
          <p:cNvPr id="11" name="TextBox 10">
            <a:extLst>
              <a:ext uri="{FF2B5EF4-FFF2-40B4-BE49-F238E27FC236}">
                <a16:creationId xmlns:a16="http://schemas.microsoft.com/office/drawing/2014/main" id="{D2A10EF8-A4EB-21A3-316A-55A3214B045D}"/>
              </a:ext>
            </a:extLst>
          </p:cNvPr>
          <p:cNvSpPr txBox="1"/>
          <p:nvPr/>
        </p:nvSpPr>
        <p:spPr>
          <a:xfrm>
            <a:off x="423586" y="3717839"/>
            <a:ext cx="5183584" cy="1131079"/>
          </a:xfrm>
          <a:prstGeom prst="rect">
            <a:avLst/>
          </a:prstGeom>
          <a:noFill/>
        </p:spPr>
        <p:txBody>
          <a:bodyPr wrap="square" rtlCol="0">
            <a:spAutoFit/>
          </a:bodyPr>
          <a:lstStyle/>
          <a:p>
            <a:pPr>
              <a:spcBef>
                <a:spcPts val="900"/>
              </a:spcBef>
            </a:pPr>
            <a:r>
              <a:rPr lang="en-US" sz="1500" b="1" dirty="0">
                <a:latin typeface="Calibri" panose="020F0502020204030204" pitchFamily="34" charset="0"/>
                <a:cs typeface="Calibri" panose="020F0502020204030204" pitchFamily="34" charset="0"/>
              </a:rPr>
              <a:t>+ 6.3 pp </a:t>
            </a:r>
            <a:r>
              <a:rPr lang="en-US" sz="1500" dirty="0">
                <a:latin typeface="Calibri" panose="020F0502020204030204" pitchFamily="34" charset="0"/>
                <a:cs typeface="Calibri" panose="020F0502020204030204" pitchFamily="34" charset="0"/>
              </a:rPr>
              <a:t>(p&lt;0.01) in </a:t>
            </a:r>
            <a:r>
              <a:rPr lang="en-US" sz="1500" b="1" dirty="0">
                <a:latin typeface="Calibri" panose="020F0502020204030204" pitchFamily="34" charset="0"/>
                <a:cs typeface="Calibri" panose="020F0502020204030204" pitchFamily="34" charset="0"/>
              </a:rPr>
              <a:t>bed net usage</a:t>
            </a:r>
            <a:br>
              <a:rPr lang="en-US" sz="1500" b="1" dirty="0">
                <a:latin typeface="Calibri" panose="020F0502020204030204" pitchFamily="34" charset="0"/>
                <a:cs typeface="Calibri" panose="020F0502020204030204" pitchFamily="34" charset="0"/>
              </a:rPr>
            </a:br>
            <a:r>
              <a:rPr lang="en-US" sz="1500" b="1" dirty="0">
                <a:latin typeface="Calibri" panose="020F0502020204030204" pitchFamily="34" charset="0"/>
                <a:cs typeface="Calibri" panose="020F0502020204030204" pitchFamily="34" charset="0"/>
              </a:rPr>
              <a:t>+ 8.7 pp </a:t>
            </a:r>
            <a:r>
              <a:rPr lang="en-US" sz="1500" dirty="0">
                <a:latin typeface="Calibri" panose="020F0502020204030204" pitchFamily="34" charset="0"/>
                <a:cs typeface="Calibri" panose="020F0502020204030204" pitchFamily="34" charset="0"/>
              </a:rPr>
              <a:t>(p&lt;0.05) in </a:t>
            </a:r>
            <a:r>
              <a:rPr lang="en-US" sz="1500" b="1" dirty="0">
                <a:latin typeface="Calibri" panose="020F0502020204030204" pitchFamily="34" charset="0"/>
                <a:cs typeface="Calibri" panose="020F0502020204030204" pitchFamily="34" charset="0"/>
              </a:rPr>
              <a:t>seeking for help in case of high fever</a:t>
            </a:r>
            <a:r>
              <a:rPr lang="en-US" sz="1500" dirty="0">
                <a:latin typeface="Calibri" panose="020F0502020204030204" pitchFamily="34" charset="0"/>
                <a:cs typeface="Calibri" panose="020F0502020204030204" pitchFamily="34" charset="0"/>
              </a:rPr>
              <a:t> </a:t>
            </a:r>
            <a:br>
              <a:rPr lang="en-US" sz="1500" b="1" dirty="0">
                <a:latin typeface="Calibri" panose="020F0502020204030204" pitchFamily="34" charset="0"/>
                <a:cs typeface="Calibri" panose="020F0502020204030204" pitchFamily="34" charset="0"/>
              </a:rPr>
            </a:br>
            <a:r>
              <a:rPr lang="en-US" sz="1500" b="1" dirty="0">
                <a:latin typeface="Calibri" panose="020F0502020204030204" pitchFamily="34" charset="0"/>
                <a:cs typeface="Calibri" panose="020F0502020204030204" pitchFamily="34" charset="0"/>
              </a:rPr>
              <a:t>- 3.3 pp </a:t>
            </a:r>
            <a:r>
              <a:rPr lang="en-US" sz="1500" dirty="0">
                <a:latin typeface="Calibri" panose="020F0502020204030204" pitchFamily="34" charset="0"/>
                <a:cs typeface="Calibri" panose="020F0502020204030204" pitchFamily="34" charset="0"/>
              </a:rPr>
              <a:t>(p&lt;0.05) in </a:t>
            </a:r>
            <a:r>
              <a:rPr lang="en-US" sz="1500" b="1" dirty="0">
                <a:latin typeface="Calibri" panose="020F0502020204030204" pitchFamily="34" charset="0"/>
                <a:cs typeface="Calibri" panose="020F0502020204030204" pitchFamily="34" charset="0"/>
              </a:rPr>
              <a:t>self-reported malaria incidence</a:t>
            </a:r>
          </a:p>
          <a:p>
            <a:pPr>
              <a:spcBef>
                <a:spcPts val="900"/>
              </a:spcBef>
            </a:pPr>
            <a:endParaRPr lang="en-US" sz="1500" b="1"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E6DDCBAD-F016-BEE5-1684-5C891981E49E}"/>
              </a:ext>
            </a:extLst>
          </p:cNvPr>
          <p:cNvSpPr txBox="1"/>
          <p:nvPr/>
        </p:nvSpPr>
        <p:spPr>
          <a:xfrm>
            <a:off x="6715457" y="3641375"/>
            <a:ext cx="1569449" cy="323165"/>
          </a:xfrm>
          <a:prstGeom prst="rect">
            <a:avLst/>
          </a:prstGeom>
          <a:noFill/>
        </p:spPr>
        <p:txBody>
          <a:bodyPr wrap="square" rtlCol="0">
            <a:spAutoFit/>
          </a:bodyPr>
          <a:lstStyle/>
          <a:p>
            <a:pPr algn="ctr">
              <a:spcBef>
                <a:spcPts val="900"/>
              </a:spcBef>
            </a:pPr>
            <a:r>
              <a:rPr lang="en-US" sz="1500" dirty="0">
                <a:latin typeface="Calibri" panose="020F0502020204030204" pitchFamily="34" charset="0"/>
                <a:cs typeface="Calibri" panose="020F0502020204030204" pitchFamily="34" charset="0"/>
              </a:rPr>
              <a:t>No effect</a:t>
            </a:r>
          </a:p>
        </p:txBody>
      </p:sp>
    </p:spTree>
    <p:extLst>
      <p:ext uri="{BB962C8B-B14F-4D97-AF65-F5344CB8AC3E}">
        <p14:creationId xmlns:p14="http://schemas.microsoft.com/office/powerpoint/2010/main" val="298895231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65FDCB-D0BC-ECC9-BB17-04AAD6CD2856}"/>
              </a:ext>
            </a:extLst>
          </p:cNvPr>
          <p:cNvSpPr/>
          <p:nvPr/>
        </p:nvSpPr>
        <p:spPr>
          <a:xfrm>
            <a:off x="-274320" y="-109728"/>
            <a:ext cx="9637776" cy="5344422"/>
          </a:xfrm>
          <a:prstGeom prst="rect">
            <a:avLst/>
          </a:prstGeom>
          <a:solidFill>
            <a:schemeClr val="bg1"/>
          </a:solidFill>
          <a:ln w="25400">
            <a:noFill/>
            <a:tailEnd type="arrow"/>
          </a:ln>
        </p:spPr>
        <p:txBody>
          <a:bodyPr rtlCol="0" anchor="ctr"/>
          <a:lstStyle/>
          <a:p>
            <a:pPr algn="ctr"/>
            <a:endParaRPr lang="en-US"/>
          </a:p>
        </p:txBody>
      </p:sp>
      <p:sp>
        <p:nvSpPr>
          <p:cNvPr id="4" name="Slide Number Placeholder 3">
            <a:extLst>
              <a:ext uri="{FF2B5EF4-FFF2-40B4-BE49-F238E27FC236}">
                <a16:creationId xmlns:a16="http://schemas.microsoft.com/office/drawing/2014/main" id="{330E410A-6CF4-8880-CE5B-D4659B42BEC1}"/>
              </a:ext>
            </a:extLst>
          </p:cNvPr>
          <p:cNvSpPr>
            <a:spLocks noGrp="1"/>
          </p:cNvSpPr>
          <p:nvPr>
            <p:ph type="sldNum" sz="quarter" idx="10"/>
          </p:nvPr>
        </p:nvSpPr>
        <p:spPr/>
        <p:txBody>
          <a:bodyPr/>
          <a:lstStyle/>
          <a:p>
            <a:fld id="{1C6EBB7F-3BCE-334A-90C7-B731B5EF6141}" type="slidenum">
              <a:rPr lang="en-US" smtClean="0">
                <a:solidFill>
                  <a:srgbClr val="000000"/>
                </a:solidFill>
              </a:rPr>
              <a:pPr/>
              <a:t>42</a:t>
            </a:fld>
            <a:endParaRPr lang="en-US">
              <a:solidFill>
                <a:srgbClr val="000000"/>
              </a:solidFill>
            </a:endParaRPr>
          </a:p>
        </p:txBody>
      </p:sp>
      <p:pic>
        <p:nvPicPr>
          <p:cNvPr id="5" name="Picture 4">
            <a:extLst>
              <a:ext uri="{FF2B5EF4-FFF2-40B4-BE49-F238E27FC236}">
                <a16:creationId xmlns:a16="http://schemas.microsoft.com/office/drawing/2014/main" id="{4FE8287D-D923-C9A2-A2BC-1581D52FD65A}"/>
              </a:ext>
            </a:extLst>
          </p:cNvPr>
          <p:cNvPicPr>
            <a:picLocks noChangeAspect="1"/>
          </p:cNvPicPr>
          <p:nvPr/>
        </p:nvPicPr>
        <p:blipFill>
          <a:blip r:embed="rId2"/>
          <a:stretch>
            <a:fillRect/>
          </a:stretch>
        </p:blipFill>
        <p:spPr>
          <a:xfrm>
            <a:off x="1156622" y="0"/>
            <a:ext cx="7072313" cy="5143500"/>
          </a:xfrm>
          <a:prstGeom prst="rect">
            <a:avLst/>
          </a:prstGeom>
        </p:spPr>
      </p:pic>
      <p:sp>
        <p:nvSpPr>
          <p:cNvPr id="7" name="Rectangle 6">
            <a:extLst>
              <a:ext uri="{FF2B5EF4-FFF2-40B4-BE49-F238E27FC236}">
                <a16:creationId xmlns:a16="http://schemas.microsoft.com/office/drawing/2014/main" id="{210682BD-292C-28D3-069A-F4F74033D120}"/>
              </a:ext>
            </a:extLst>
          </p:cNvPr>
          <p:cNvSpPr/>
          <p:nvPr/>
        </p:nvSpPr>
        <p:spPr>
          <a:xfrm>
            <a:off x="2584450" y="4617005"/>
            <a:ext cx="207467" cy="123669"/>
          </a:xfrm>
          <a:prstGeom prst="rect">
            <a:avLst/>
          </a:prstGeom>
          <a:solidFill>
            <a:schemeClr val="bg1"/>
          </a:solidFill>
          <a:ln w="25400">
            <a:noFill/>
            <a:tailEnd type="arrow"/>
          </a:ln>
        </p:spPr>
        <p:txBody>
          <a:bodyPr rtlCol="0" anchor="ctr"/>
          <a:lstStyle/>
          <a:p>
            <a:pPr algn="ctr"/>
            <a:endParaRPr lang="en-US"/>
          </a:p>
        </p:txBody>
      </p:sp>
      <p:sp>
        <p:nvSpPr>
          <p:cNvPr id="6" name="TextBox 5">
            <a:extLst>
              <a:ext uri="{FF2B5EF4-FFF2-40B4-BE49-F238E27FC236}">
                <a16:creationId xmlns:a16="http://schemas.microsoft.com/office/drawing/2014/main" id="{CCDF6920-05F8-E5B5-7FA1-41F69305E92D}"/>
              </a:ext>
            </a:extLst>
          </p:cNvPr>
          <p:cNvSpPr txBox="1"/>
          <p:nvPr/>
        </p:nvSpPr>
        <p:spPr>
          <a:xfrm>
            <a:off x="2491004" y="4551210"/>
            <a:ext cx="595223" cy="261610"/>
          </a:xfrm>
          <a:prstGeom prst="rect">
            <a:avLst/>
          </a:prstGeom>
          <a:noFill/>
          <a:ln>
            <a:noFill/>
          </a:ln>
        </p:spPr>
        <p:txBody>
          <a:bodyPr wrap="square" rtlCol="0">
            <a:spAutoFit/>
          </a:bodyPr>
          <a:lstStyle/>
          <a:p>
            <a:pPr>
              <a:buNone/>
            </a:pPr>
            <a:r>
              <a:rPr lang="en-US" sz="1080" i="0" dirty="0">
                <a:latin typeface="Calibri"/>
                <a:cs typeface="Calibri"/>
              </a:rPr>
              <a:t>Aug</a:t>
            </a:r>
          </a:p>
        </p:txBody>
      </p:sp>
      <p:sp>
        <p:nvSpPr>
          <p:cNvPr id="8" name="TextBox 7">
            <a:extLst>
              <a:ext uri="{FF2B5EF4-FFF2-40B4-BE49-F238E27FC236}">
                <a16:creationId xmlns:a16="http://schemas.microsoft.com/office/drawing/2014/main" id="{2CA267F2-CF2B-4761-4DC6-00460B9A47B7}"/>
              </a:ext>
            </a:extLst>
          </p:cNvPr>
          <p:cNvSpPr txBox="1"/>
          <p:nvPr/>
        </p:nvSpPr>
        <p:spPr>
          <a:xfrm>
            <a:off x="2048256" y="4800919"/>
            <a:ext cx="1339850" cy="258532"/>
          </a:xfrm>
          <a:prstGeom prst="rect">
            <a:avLst/>
          </a:prstGeom>
          <a:noFill/>
          <a:ln>
            <a:noFill/>
          </a:ln>
        </p:spPr>
        <p:txBody>
          <a:bodyPr wrap="square" rtlCol="0">
            <a:spAutoFit/>
          </a:bodyPr>
          <a:lstStyle/>
          <a:p>
            <a:pPr>
              <a:buNone/>
            </a:pPr>
            <a:r>
              <a:rPr lang="en-US" sz="1080" i="0" dirty="0">
                <a:latin typeface="Calibri"/>
                <a:cs typeface="Calibri"/>
              </a:rPr>
              <a:t>(omitted coefficient)</a:t>
            </a:r>
          </a:p>
        </p:txBody>
      </p:sp>
    </p:spTree>
    <p:extLst>
      <p:ext uri="{BB962C8B-B14F-4D97-AF65-F5344CB8AC3E}">
        <p14:creationId xmlns:p14="http://schemas.microsoft.com/office/powerpoint/2010/main" val="177666889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4B41390-0534-2279-99B9-D1D02C1E77A7}"/>
              </a:ext>
            </a:extLst>
          </p:cNvPr>
          <p:cNvSpPr>
            <a:spLocks noGrp="1"/>
          </p:cNvSpPr>
          <p:nvPr>
            <p:ph type="sldNum" sz="quarter" idx="10"/>
          </p:nvPr>
        </p:nvSpPr>
        <p:spPr/>
        <p:txBody>
          <a:bodyPr/>
          <a:lstStyle/>
          <a:p>
            <a:fld id="{1C6EBB7F-3BCE-334A-90C7-B731B5EF6141}" type="slidenum">
              <a:rPr lang="en-US" smtClean="0">
                <a:solidFill>
                  <a:srgbClr val="000000"/>
                </a:solidFill>
              </a:rPr>
              <a:pPr/>
              <a:t>43</a:t>
            </a:fld>
            <a:endParaRPr lang="en-US">
              <a:solidFill>
                <a:srgbClr val="000000"/>
              </a:solidFill>
            </a:endParaRPr>
          </a:p>
        </p:txBody>
      </p:sp>
      <p:sp>
        <p:nvSpPr>
          <p:cNvPr id="5" name="Title 1">
            <a:extLst>
              <a:ext uri="{FF2B5EF4-FFF2-40B4-BE49-F238E27FC236}">
                <a16:creationId xmlns:a16="http://schemas.microsoft.com/office/drawing/2014/main" id="{4A54E03C-8E71-19A5-DE76-4CD0924B35E8}"/>
              </a:ext>
            </a:extLst>
          </p:cNvPr>
          <p:cNvSpPr>
            <a:spLocks noGrp="1"/>
          </p:cNvSpPr>
          <p:nvPr>
            <p:ph type="title"/>
          </p:nvPr>
        </p:nvSpPr>
        <p:spPr>
          <a:xfrm>
            <a:off x="423586" y="0"/>
            <a:ext cx="6457950" cy="678145"/>
          </a:xfrm>
        </p:spPr>
        <p:txBody>
          <a:bodyPr/>
          <a:lstStyle/>
          <a:p>
            <a:r>
              <a:rPr lang="en-US" dirty="0"/>
              <a:t>Study 1: Campaign impact evaluation design</a:t>
            </a:r>
          </a:p>
        </p:txBody>
      </p:sp>
      <p:pic>
        <p:nvPicPr>
          <p:cNvPr id="6" name="Google Shape;137;p23">
            <a:extLst>
              <a:ext uri="{FF2B5EF4-FFF2-40B4-BE49-F238E27FC236}">
                <a16:creationId xmlns:a16="http://schemas.microsoft.com/office/drawing/2014/main" id="{F121850F-B85E-66C1-DD47-858CCBEB277C}"/>
              </a:ext>
            </a:extLst>
          </p:cNvPr>
          <p:cNvPicPr preferRelativeResize="0">
            <a:picLocks noChangeAspect="1"/>
          </p:cNvPicPr>
          <p:nvPr/>
        </p:nvPicPr>
        <p:blipFill rotWithShape="1">
          <a:blip r:embed="rId3">
            <a:alphaModFix/>
          </a:blip>
          <a:srcRect l="12152" t="11644" r="27045" b="31889"/>
          <a:stretch/>
        </p:blipFill>
        <p:spPr>
          <a:xfrm>
            <a:off x="2775496" y="1077180"/>
            <a:ext cx="3506317" cy="3215261"/>
          </a:xfrm>
          <a:prstGeom prst="rect">
            <a:avLst/>
          </a:prstGeom>
          <a:noFill/>
          <a:ln>
            <a:noFill/>
          </a:ln>
        </p:spPr>
      </p:pic>
      <p:sp>
        <p:nvSpPr>
          <p:cNvPr id="11" name="Oval 10">
            <a:extLst>
              <a:ext uri="{FF2B5EF4-FFF2-40B4-BE49-F238E27FC236}">
                <a16:creationId xmlns:a16="http://schemas.microsoft.com/office/drawing/2014/main" id="{5923D018-B609-60CE-D4E6-33442AB2A747}"/>
              </a:ext>
            </a:extLst>
          </p:cNvPr>
          <p:cNvSpPr>
            <a:spLocks noChangeAspect="1"/>
          </p:cNvSpPr>
          <p:nvPr/>
        </p:nvSpPr>
        <p:spPr>
          <a:xfrm>
            <a:off x="2712694" y="4385989"/>
            <a:ext cx="125605" cy="1280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73FA175E-A906-22E0-F370-09CCEB98DA87}"/>
              </a:ext>
            </a:extLst>
          </p:cNvPr>
          <p:cNvSpPr>
            <a:spLocks noChangeAspect="1"/>
          </p:cNvSpPr>
          <p:nvPr/>
        </p:nvSpPr>
        <p:spPr>
          <a:xfrm>
            <a:off x="4632483" y="4385989"/>
            <a:ext cx="125601" cy="1280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a:extLst>
              <a:ext uri="{FF2B5EF4-FFF2-40B4-BE49-F238E27FC236}">
                <a16:creationId xmlns:a16="http://schemas.microsoft.com/office/drawing/2014/main" id="{DCDAA903-4053-3CAD-0086-9BDD72C38CCB}"/>
              </a:ext>
            </a:extLst>
          </p:cNvPr>
          <p:cNvSpPr txBox="1"/>
          <p:nvPr/>
        </p:nvSpPr>
        <p:spPr>
          <a:xfrm>
            <a:off x="2795095" y="4326854"/>
            <a:ext cx="1727722" cy="276999"/>
          </a:xfrm>
          <a:prstGeom prst="rect">
            <a:avLst/>
          </a:prstGeom>
          <a:noFill/>
        </p:spPr>
        <p:txBody>
          <a:bodyPr wrap="square" rtlCol="0">
            <a:spAutoFit/>
          </a:bodyPr>
          <a:lstStyle/>
          <a:p>
            <a:pPr>
              <a:spcBef>
                <a:spcPts val="900"/>
              </a:spcBef>
            </a:pPr>
            <a:r>
              <a:rPr lang="en-US" sz="1200" dirty="0">
                <a:latin typeface="Calibri" panose="020F0502020204030204" pitchFamily="34" charset="0"/>
                <a:cs typeface="Calibri" panose="020F0502020204030204" pitchFamily="34" charset="0"/>
              </a:rPr>
              <a:t>Control districts (no Ads)</a:t>
            </a:r>
          </a:p>
        </p:txBody>
      </p:sp>
      <p:sp>
        <p:nvSpPr>
          <p:cNvPr id="14" name="TextBox 13">
            <a:extLst>
              <a:ext uri="{FF2B5EF4-FFF2-40B4-BE49-F238E27FC236}">
                <a16:creationId xmlns:a16="http://schemas.microsoft.com/office/drawing/2014/main" id="{73C11DEE-77FD-499A-3330-DA819679592A}"/>
              </a:ext>
            </a:extLst>
          </p:cNvPr>
          <p:cNvSpPr txBox="1"/>
          <p:nvPr/>
        </p:nvSpPr>
        <p:spPr>
          <a:xfrm>
            <a:off x="4716598" y="4330554"/>
            <a:ext cx="2324551" cy="276999"/>
          </a:xfrm>
          <a:prstGeom prst="rect">
            <a:avLst/>
          </a:prstGeom>
          <a:noFill/>
        </p:spPr>
        <p:txBody>
          <a:bodyPr wrap="square" rtlCol="0">
            <a:spAutoFit/>
          </a:bodyPr>
          <a:lstStyle/>
          <a:p>
            <a:pPr>
              <a:spcBef>
                <a:spcPts val="900"/>
              </a:spcBef>
            </a:pPr>
            <a:r>
              <a:rPr lang="en-US" sz="1200" dirty="0">
                <a:latin typeface="Calibri" panose="020F0502020204030204" pitchFamily="34" charset="0"/>
                <a:cs typeface="Calibri" panose="020F0502020204030204" pitchFamily="34" charset="0"/>
              </a:rPr>
              <a:t>Treatment districts (Ads)</a:t>
            </a:r>
          </a:p>
        </p:txBody>
      </p:sp>
    </p:spTree>
    <p:extLst>
      <p:ext uri="{BB962C8B-B14F-4D97-AF65-F5344CB8AC3E}">
        <p14:creationId xmlns:p14="http://schemas.microsoft.com/office/powerpoint/2010/main" val="202134233"/>
      </p:ext>
    </p:extLst>
  </p:cSld>
  <p:clrMapOvr>
    <a:masterClrMapping/>
  </p:clrMapOvr>
  <p:transition>
    <p:wipe dir="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FBBDE0-FA70-BE39-E00B-EE299717F8D5}"/>
              </a:ext>
            </a:extLst>
          </p:cNvPr>
          <p:cNvSpPr>
            <a:spLocks noGrp="1"/>
          </p:cNvSpPr>
          <p:nvPr>
            <p:ph idx="1"/>
          </p:nvPr>
        </p:nvSpPr>
        <p:spPr>
          <a:xfrm>
            <a:off x="172532" y="3674848"/>
            <a:ext cx="8647505" cy="357188"/>
          </a:xfrm>
        </p:spPr>
        <p:txBody>
          <a:bodyPr/>
          <a:lstStyle/>
          <a:p>
            <a:pPr marL="85724" indent="0">
              <a:lnSpc>
                <a:spcPct val="100000"/>
              </a:lnSpc>
              <a:spcBef>
                <a:spcPts val="0"/>
              </a:spcBef>
              <a:spcAft>
                <a:spcPts val="0"/>
              </a:spcAft>
              <a:buSzPts val="1800"/>
              <a:buNone/>
            </a:pPr>
            <a:r>
              <a:rPr lang="en-US" sz="1500" dirty="0">
                <a:latin typeface="Calibri" panose="020F0502020204030204" pitchFamily="34" charset="0"/>
                <a:cs typeface="Calibri" panose="020F0502020204030204" pitchFamily="34" charset="0"/>
              </a:rPr>
              <a:t>August 2020		        January 2021	     March 2021	                          May 2021		</a:t>
            </a:r>
          </a:p>
        </p:txBody>
      </p:sp>
      <p:sp>
        <p:nvSpPr>
          <p:cNvPr id="4" name="Slide Number Placeholder 3">
            <a:extLst>
              <a:ext uri="{FF2B5EF4-FFF2-40B4-BE49-F238E27FC236}">
                <a16:creationId xmlns:a16="http://schemas.microsoft.com/office/drawing/2014/main" id="{94B41390-0534-2279-99B9-D1D02C1E77A7}"/>
              </a:ext>
            </a:extLst>
          </p:cNvPr>
          <p:cNvSpPr>
            <a:spLocks noGrp="1"/>
          </p:cNvSpPr>
          <p:nvPr>
            <p:ph type="sldNum" sz="quarter" idx="10"/>
          </p:nvPr>
        </p:nvSpPr>
        <p:spPr/>
        <p:txBody>
          <a:bodyPr/>
          <a:lstStyle/>
          <a:p>
            <a:fld id="{1C6EBB7F-3BCE-334A-90C7-B731B5EF6141}" type="slidenum">
              <a:rPr lang="en-US" smtClean="0">
                <a:solidFill>
                  <a:srgbClr val="000000"/>
                </a:solidFill>
              </a:rPr>
              <a:pPr/>
              <a:t>44</a:t>
            </a:fld>
            <a:endParaRPr lang="en-US">
              <a:solidFill>
                <a:srgbClr val="000000"/>
              </a:solidFill>
            </a:endParaRPr>
          </a:p>
        </p:txBody>
      </p:sp>
      <p:sp>
        <p:nvSpPr>
          <p:cNvPr id="5" name="Title 1">
            <a:extLst>
              <a:ext uri="{FF2B5EF4-FFF2-40B4-BE49-F238E27FC236}">
                <a16:creationId xmlns:a16="http://schemas.microsoft.com/office/drawing/2014/main" id="{4A54E03C-8E71-19A5-DE76-4CD0924B35E8}"/>
              </a:ext>
            </a:extLst>
          </p:cNvPr>
          <p:cNvSpPr>
            <a:spLocks noGrp="1"/>
          </p:cNvSpPr>
          <p:nvPr>
            <p:ph type="title"/>
          </p:nvPr>
        </p:nvSpPr>
        <p:spPr>
          <a:xfrm>
            <a:off x="423586" y="0"/>
            <a:ext cx="6457950" cy="678145"/>
          </a:xfrm>
        </p:spPr>
        <p:txBody>
          <a:bodyPr/>
          <a:lstStyle/>
          <a:p>
            <a:r>
              <a:rPr lang="en-US" dirty="0"/>
              <a:t>Study 1: Timeline</a:t>
            </a:r>
          </a:p>
        </p:txBody>
      </p:sp>
      <p:cxnSp>
        <p:nvCxnSpPr>
          <p:cNvPr id="7" name="Straight Arrow Connector 6">
            <a:extLst>
              <a:ext uri="{FF2B5EF4-FFF2-40B4-BE49-F238E27FC236}">
                <a16:creationId xmlns:a16="http://schemas.microsoft.com/office/drawing/2014/main" id="{8D5BC4EA-BA59-9EC6-2A3B-95B99A936A5E}"/>
              </a:ext>
            </a:extLst>
          </p:cNvPr>
          <p:cNvCxnSpPr>
            <a:cxnSpLocks/>
          </p:cNvCxnSpPr>
          <p:nvPr/>
        </p:nvCxnSpPr>
        <p:spPr bwMode="auto">
          <a:xfrm flipV="1">
            <a:off x="251061" y="3602399"/>
            <a:ext cx="8640903" cy="12063"/>
          </a:xfrm>
          <a:prstGeom prst="straightConnector1">
            <a:avLst/>
          </a:prstGeom>
          <a:noFill/>
          <a:ln w="31750" cap="flat" cmpd="sng" algn="ctr">
            <a:solidFill>
              <a:schemeClr val="tx1"/>
            </a:solidFill>
            <a:prstDash val="solid"/>
            <a:round/>
            <a:headEnd type="none" w="med" len="med"/>
            <a:tailEnd type="triangle"/>
          </a:ln>
          <a:effectLst/>
        </p:spPr>
      </p:cxnSp>
      <p:sp>
        <p:nvSpPr>
          <p:cNvPr id="10" name="TextBox 9">
            <a:extLst>
              <a:ext uri="{FF2B5EF4-FFF2-40B4-BE49-F238E27FC236}">
                <a16:creationId xmlns:a16="http://schemas.microsoft.com/office/drawing/2014/main" id="{E30B3CC3-561C-0784-EEB3-4DD8DB16EBDE}"/>
              </a:ext>
            </a:extLst>
          </p:cNvPr>
          <p:cNvSpPr txBox="1"/>
          <p:nvPr/>
        </p:nvSpPr>
        <p:spPr>
          <a:xfrm>
            <a:off x="1356480" y="2755972"/>
            <a:ext cx="1968979" cy="553998"/>
          </a:xfrm>
          <a:prstGeom prst="rect">
            <a:avLst/>
          </a:prstGeom>
          <a:noFill/>
          <a:ln>
            <a:noFill/>
          </a:ln>
        </p:spPr>
        <p:txBody>
          <a:bodyPr wrap="square">
            <a:spAutoFit/>
          </a:bodyPr>
          <a:lstStyle/>
          <a:p>
            <a:pPr marL="342892" indent="-257168" algn="ctr">
              <a:lnSpc>
                <a:spcPct val="100000"/>
              </a:lnSpc>
              <a:spcBef>
                <a:spcPts val="0"/>
              </a:spcBef>
              <a:spcAft>
                <a:spcPts val="0"/>
              </a:spcAft>
              <a:buSzPts val="1800"/>
            </a:pPr>
            <a:r>
              <a:rPr lang="en-US" sz="1500" dirty="0">
                <a:latin typeface="Calibri" panose="020F0502020204030204" pitchFamily="34" charset="0"/>
                <a:cs typeface="Calibri" panose="020F0502020204030204" pitchFamily="34" charset="0"/>
              </a:rPr>
              <a:t>Experience surveys</a:t>
            </a:r>
          </a:p>
          <a:p>
            <a:pPr marL="342892" indent="-257168" algn="ctr">
              <a:lnSpc>
                <a:spcPct val="100000"/>
              </a:lnSpc>
              <a:spcBef>
                <a:spcPts val="0"/>
              </a:spcBef>
              <a:spcAft>
                <a:spcPts val="0"/>
              </a:spcAft>
              <a:buSzPts val="1800"/>
            </a:pPr>
            <a:r>
              <a:rPr lang="en-US" sz="1500" dirty="0">
                <a:latin typeface="Calibri" panose="020F0502020204030204" pitchFamily="34" charset="0"/>
                <a:cs typeface="Calibri" panose="020F0502020204030204" pitchFamily="34" charset="0"/>
              </a:rPr>
              <a:t>(8 waves)</a:t>
            </a:r>
          </a:p>
        </p:txBody>
      </p:sp>
      <p:sp>
        <p:nvSpPr>
          <p:cNvPr id="15" name="TextBox 14">
            <a:extLst>
              <a:ext uri="{FF2B5EF4-FFF2-40B4-BE49-F238E27FC236}">
                <a16:creationId xmlns:a16="http://schemas.microsoft.com/office/drawing/2014/main" id="{5531EF93-5F87-9652-3BB5-EA34BDE0F05A}"/>
              </a:ext>
            </a:extLst>
          </p:cNvPr>
          <p:cNvSpPr txBox="1"/>
          <p:nvPr/>
        </p:nvSpPr>
        <p:spPr>
          <a:xfrm>
            <a:off x="3090594" y="2047398"/>
            <a:ext cx="1445099" cy="553998"/>
          </a:xfrm>
          <a:prstGeom prst="rect">
            <a:avLst/>
          </a:prstGeom>
          <a:noFill/>
          <a:ln>
            <a:noFill/>
          </a:ln>
        </p:spPr>
        <p:txBody>
          <a:bodyPr wrap="square">
            <a:spAutoFit/>
          </a:bodyPr>
          <a:lstStyle/>
          <a:p>
            <a:pPr marL="342892" indent="-257168" algn="ctr">
              <a:lnSpc>
                <a:spcPct val="100000"/>
              </a:lnSpc>
              <a:spcBef>
                <a:spcPts val="0"/>
              </a:spcBef>
              <a:spcAft>
                <a:spcPts val="0"/>
              </a:spcAft>
              <a:buSzPts val="1800"/>
            </a:pPr>
            <a:r>
              <a:rPr lang="en-US" sz="1500" dirty="0">
                <a:latin typeface="Calibri" panose="020F0502020204030204" pitchFamily="34" charset="0"/>
                <a:cs typeface="Calibri" panose="020F0502020204030204" pitchFamily="34" charset="0"/>
              </a:rPr>
              <a:t>Panel</a:t>
            </a:r>
          </a:p>
          <a:p>
            <a:pPr marL="342892" indent="-257168" algn="ctr">
              <a:lnSpc>
                <a:spcPct val="100000"/>
              </a:lnSpc>
              <a:spcBef>
                <a:spcPts val="0"/>
              </a:spcBef>
              <a:spcAft>
                <a:spcPts val="0"/>
              </a:spcAft>
              <a:buSzPts val="1800"/>
            </a:pPr>
            <a:r>
              <a:rPr lang="en-US" sz="1500" dirty="0">
                <a:latin typeface="Calibri" panose="020F0502020204030204" pitchFamily="34" charset="0"/>
                <a:cs typeface="Calibri" panose="020F0502020204030204" pitchFamily="34" charset="0"/>
              </a:rPr>
              <a:t>Endline</a:t>
            </a:r>
          </a:p>
        </p:txBody>
      </p:sp>
      <p:sp>
        <p:nvSpPr>
          <p:cNvPr id="16" name="TextBox 15">
            <a:extLst>
              <a:ext uri="{FF2B5EF4-FFF2-40B4-BE49-F238E27FC236}">
                <a16:creationId xmlns:a16="http://schemas.microsoft.com/office/drawing/2014/main" id="{4CC29456-E8C4-AE82-E0AD-E1A641E7BFAD}"/>
              </a:ext>
            </a:extLst>
          </p:cNvPr>
          <p:cNvSpPr txBox="1"/>
          <p:nvPr/>
        </p:nvSpPr>
        <p:spPr>
          <a:xfrm>
            <a:off x="251061" y="1318300"/>
            <a:ext cx="3891607" cy="338554"/>
          </a:xfrm>
          <a:prstGeom prst="rect">
            <a:avLst/>
          </a:prstGeom>
          <a:solidFill>
            <a:srgbClr val="93D0BF"/>
          </a:solidFill>
          <a:ln>
            <a:noFill/>
          </a:ln>
        </p:spPr>
        <p:txBody>
          <a:bodyPr wrap="square">
            <a:spAutoFit/>
          </a:bodyPr>
          <a:lstStyle/>
          <a:p>
            <a:pPr marL="342892" indent="-257168" algn="ctr">
              <a:lnSpc>
                <a:spcPct val="100000"/>
              </a:lnSpc>
              <a:spcBef>
                <a:spcPts val="0"/>
              </a:spcBef>
              <a:spcAft>
                <a:spcPts val="0"/>
              </a:spcAft>
              <a:buSzPts val="1800"/>
            </a:pPr>
            <a:r>
              <a:rPr lang="en-US" sz="1600" dirty="0">
                <a:latin typeface="Calibri" panose="020F0502020204030204" pitchFamily="34" charset="0"/>
                <a:cs typeface="Calibri" panose="020F0502020204030204" pitchFamily="34" charset="0"/>
              </a:rPr>
              <a:t>Phase 1 of data collection</a:t>
            </a:r>
          </a:p>
        </p:txBody>
      </p:sp>
      <p:sp>
        <p:nvSpPr>
          <p:cNvPr id="17" name="TextBox 16">
            <a:extLst>
              <a:ext uri="{FF2B5EF4-FFF2-40B4-BE49-F238E27FC236}">
                <a16:creationId xmlns:a16="http://schemas.microsoft.com/office/drawing/2014/main" id="{4E9646E3-6585-FC4C-4C46-FF761F6C6435}"/>
              </a:ext>
            </a:extLst>
          </p:cNvPr>
          <p:cNvSpPr txBox="1"/>
          <p:nvPr/>
        </p:nvSpPr>
        <p:spPr>
          <a:xfrm>
            <a:off x="4236019" y="1318300"/>
            <a:ext cx="2436617" cy="338554"/>
          </a:xfrm>
          <a:prstGeom prst="rect">
            <a:avLst/>
          </a:prstGeom>
          <a:solidFill>
            <a:srgbClr val="A8A9F3"/>
          </a:solidFill>
          <a:ln>
            <a:noFill/>
          </a:ln>
        </p:spPr>
        <p:txBody>
          <a:bodyPr wrap="square">
            <a:spAutoFit/>
          </a:bodyPr>
          <a:lstStyle/>
          <a:p>
            <a:pPr marL="342892" indent="-257168" algn="ctr">
              <a:lnSpc>
                <a:spcPct val="100000"/>
              </a:lnSpc>
              <a:spcBef>
                <a:spcPts val="0"/>
              </a:spcBef>
              <a:spcAft>
                <a:spcPts val="0"/>
              </a:spcAft>
              <a:buSzPts val="1800"/>
            </a:pPr>
            <a:r>
              <a:rPr lang="en-US" sz="1600" dirty="0">
                <a:latin typeface="Calibri" panose="020F0502020204030204" pitchFamily="34" charset="0"/>
                <a:cs typeface="Calibri" panose="020F0502020204030204" pitchFamily="34" charset="0"/>
              </a:rPr>
              <a:t>Phase 2 of data collection</a:t>
            </a:r>
          </a:p>
        </p:txBody>
      </p:sp>
      <p:sp>
        <p:nvSpPr>
          <p:cNvPr id="18" name="TextBox 17">
            <a:extLst>
              <a:ext uri="{FF2B5EF4-FFF2-40B4-BE49-F238E27FC236}">
                <a16:creationId xmlns:a16="http://schemas.microsoft.com/office/drawing/2014/main" id="{5EBAF173-2D96-CE6B-BC75-859DFD502C57}"/>
              </a:ext>
            </a:extLst>
          </p:cNvPr>
          <p:cNvSpPr txBox="1"/>
          <p:nvPr/>
        </p:nvSpPr>
        <p:spPr>
          <a:xfrm>
            <a:off x="982147" y="4104485"/>
            <a:ext cx="2724339" cy="338554"/>
          </a:xfrm>
          <a:prstGeom prst="rect">
            <a:avLst/>
          </a:prstGeom>
          <a:solidFill>
            <a:srgbClr val="92D050"/>
          </a:solidFill>
          <a:ln>
            <a:noFill/>
          </a:ln>
        </p:spPr>
        <p:txBody>
          <a:bodyPr wrap="square">
            <a:spAutoFit/>
          </a:bodyPr>
          <a:lstStyle/>
          <a:p>
            <a:pPr marL="342892" indent="-257168" algn="ctr">
              <a:lnSpc>
                <a:spcPct val="100000"/>
              </a:lnSpc>
              <a:spcBef>
                <a:spcPts val="0"/>
              </a:spcBef>
              <a:spcAft>
                <a:spcPts val="0"/>
              </a:spcAft>
              <a:buSzPts val="1800"/>
            </a:pPr>
            <a:r>
              <a:rPr lang="en-US" sz="1600" dirty="0">
                <a:latin typeface="Calibri" panose="020F0502020204030204" pitchFamily="34" charset="0"/>
                <a:cs typeface="Calibri" panose="020F0502020204030204" pitchFamily="34" charset="0"/>
              </a:rPr>
              <a:t>Ad campaign is live</a:t>
            </a:r>
          </a:p>
        </p:txBody>
      </p:sp>
      <p:cxnSp>
        <p:nvCxnSpPr>
          <p:cNvPr id="20" name="Straight Connector 19">
            <a:extLst>
              <a:ext uri="{FF2B5EF4-FFF2-40B4-BE49-F238E27FC236}">
                <a16:creationId xmlns:a16="http://schemas.microsoft.com/office/drawing/2014/main" id="{ACC12E67-D049-4EFE-6663-FECEE723DCC2}"/>
              </a:ext>
            </a:extLst>
          </p:cNvPr>
          <p:cNvCxnSpPr>
            <a:cxnSpLocks/>
          </p:cNvCxnSpPr>
          <p:nvPr/>
        </p:nvCxnSpPr>
        <p:spPr bwMode="auto">
          <a:xfrm flipH="1">
            <a:off x="735368" y="2591715"/>
            <a:ext cx="1" cy="1034320"/>
          </a:xfrm>
          <a:prstGeom prst="line">
            <a:avLst/>
          </a:prstGeom>
          <a:noFill/>
          <a:ln w="19050" cap="flat" cmpd="sng" algn="ctr">
            <a:solidFill>
              <a:schemeClr val="tx1"/>
            </a:solidFill>
            <a:prstDash val="solid"/>
            <a:round/>
            <a:headEnd type="none" w="med" len="med"/>
            <a:tailEnd type="none"/>
          </a:ln>
          <a:effectLst/>
        </p:spPr>
      </p:cxnSp>
      <p:cxnSp>
        <p:nvCxnSpPr>
          <p:cNvPr id="23" name="Straight Connector 22">
            <a:extLst>
              <a:ext uri="{FF2B5EF4-FFF2-40B4-BE49-F238E27FC236}">
                <a16:creationId xmlns:a16="http://schemas.microsoft.com/office/drawing/2014/main" id="{52CCC0DD-42AD-C7AD-F411-680AE3847C81}"/>
              </a:ext>
            </a:extLst>
          </p:cNvPr>
          <p:cNvCxnSpPr>
            <a:cxnSpLocks/>
          </p:cNvCxnSpPr>
          <p:nvPr/>
        </p:nvCxnSpPr>
        <p:spPr bwMode="auto">
          <a:xfrm flipH="1">
            <a:off x="3821590" y="2591715"/>
            <a:ext cx="1" cy="1034320"/>
          </a:xfrm>
          <a:prstGeom prst="line">
            <a:avLst/>
          </a:prstGeom>
          <a:noFill/>
          <a:ln w="19050" cap="flat" cmpd="sng" algn="ctr">
            <a:solidFill>
              <a:schemeClr val="tx1"/>
            </a:solidFill>
            <a:prstDash val="solid"/>
            <a:round/>
            <a:headEnd type="none" w="med" len="med"/>
            <a:tailEnd type="none"/>
          </a:ln>
          <a:effectLst/>
        </p:spPr>
      </p:cxnSp>
      <p:sp>
        <p:nvSpPr>
          <p:cNvPr id="26" name="TextBox 25">
            <a:extLst>
              <a:ext uri="{FF2B5EF4-FFF2-40B4-BE49-F238E27FC236}">
                <a16:creationId xmlns:a16="http://schemas.microsoft.com/office/drawing/2014/main" id="{F9F0678D-3F25-E57D-88E4-8DCCF5D3DBE2}"/>
              </a:ext>
            </a:extLst>
          </p:cNvPr>
          <p:cNvSpPr txBox="1"/>
          <p:nvPr/>
        </p:nvSpPr>
        <p:spPr>
          <a:xfrm>
            <a:off x="-65061" y="2033394"/>
            <a:ext cx="2094418" cy="553998"/>
          </a:xfrm>
          <a:prstGeom prst="rect">
            <a:avLst/>
          </a:prstGeom>
          <a:noFill/>
          <a:ln>
            <a:noFill/>
          </a:ln>
        </p:spPr>
        <p:txBody>
          <a:bodyPr wrap="square">
            <a:spAutoFit/>
          </a:bodyPr>
          <a:lstStyle/>
          <a:p>
            <a:pPr marL="342892" indent="-257168" algn="ctr">
              <a:lnSpc>
                <a:spcPct val="100000"/>
              </a:lnSpc>
              <a:spcBef>
                <a:spcPts val="0"/>
              </a:spcBef>
              <a:spcAft>
                <a:spcPts val="0"/>
              </a:spcAft>
              <a:buSzPts val="1800"/>
            </a:pPr>
            <a:r>
              <a:rPr lang="en-US" sz="1500" dirty="0">
                <a:latin typeface="Calibri" panose="020F0502020204030204" pitchFamily="34" charset="0"/>
                <a:cs typeface="Calibri" panose="020F0502020204030204" pitchFamily="34" charset="0"/>
              </a:rPr>
              <a:t>Panel sample</a:t>
            </a:r>
          </a:p>
          <a:p>
            <a:pPr marL="342892" indent="-257168" algn="ctr">
              <a:lnSpc>
                <a:spcPct val="100000"/>
              </a:lnSpc>
              <a:spcBef>
                <a:spcPts val="0"/>
              </a:spcBef>
              <a:spcAft>
                <a:spcPts val="0"/>
              </a:spcAft>
              <a:buSzPts val="1800"/>
            </a:pPr>
            <a:r>
              <a:rPr lang="en-US" sz="1500" dirty="0">
                <a:latin typeface="Calibri" panose="020F0502020204030204" pitchFamily="34" charset="0"/>
                <a:cs typeface="Calibri" panose="020F0502020204030204" pitchFamily="34" charset="0"/>
              </a:rPr>
              <a:t>Recruitment + Baseline</a:t>
            </a:r>
          </a:p>
        </p:txBody>
      </p:sp>
      <p:sp>
        <p:nvSpPr>
          <p:cNvPr id="29" name="Right Brace 28">
            <a:extLst>
              <a:ext uri="{FF2B5EF4-FFF2-40B4-BE49-F238E27FC236}">
                <a16:creationId xmlns:a16="http://schemas.microsoft.com/office/drawing/2014/main" id="{1BF308AA-FD76-7AD5-2376-A586264182E0}"/>
              </a:ext>
            </a:extLst>
          </p:cNvPr>
          <p:cNvSpPr/>
          <p:nvPr/>
        </p:nvSpPr>
        <p:spPr bwMode="auto">
          <a:xfrm rot="16200000">
            <a:off x="2239638" y="2507915"/>
            <a:ext cx="216922" cy="1851210"/>
          </a:xfrm>
          <a:prstGeom prst="rightBrace">
            <a:avLst>
              <a:gd name="adj1" fmla="val 61836"/>
              <a:gd name="adj2" fmla="val 50000"/>
            </a:avLst>
          </a:prstGeom>
          <a:noFill/>
          <a:ln w="19050" cap="flat" cmpd="sng" algn="ctr">
            <a:solidFill>
              <a:schemeClr val="tx1"/>
            </a:solidFill>
            <a:prstDash val="solid"/>
            <a:round/>
            <a:headEnd type="none" w="med" len="med"/>
            <a:tailEnd type="none"/>
          </a:ln>
          <a:effectLst/>
        </p:spPr>
        <p:txBody>
          <a:bodyPr rtlCol="0" anchor="ctr"/>
          <a:lstStyle/>
          <a:p>
            <a:pPr algn="ctr"/>
            <a:endParaRPr lang="en-US"/>
          </a:p>
        </p:txBody>
      </p:sp>
      <p:cxnSp>
        <p:nvCxnSpPr>
          <p:cNvPr id="30" name="Straight Connector 29">
            <a:extLst>
              <a:ext uri="{FF2B5EF4-FFF2-40B4-BE49-F238E27FC236}">
                <a16:creationId xmlns:a16="http://schemas.microsoft.com/office/drawing/2014/main" id="{5CDEE2A0-D9C0-DB9B-4E7F-F3641DAAF7CE}"/>
              </a:ext>
            </a:extLst>
          </p:cNvPr>
          <p:cNvCxnSpPr>
            <a:cxnSpLocks/>
          </p:cNvCxnSpPr>
          <p:nvPr/>
        </p:nvCxnSpPr>
        <p:spPr bwMode="auto">
          <a:xfrm flipH="1">
            <a:off x="5459538" y="2568079"/>
            <a:ext cx="1" cy="1034320"/>
          </a:xfrm>
          <a:prstGeom prst="line">
            <a:avLst/>
          </a:prstGeom>
          <a:noFill/>
          <a:ln w="19050" cap="flat" cmpd="sng" algn="ctr">
            <a:solidFill>
              <a:schemeClr val="tx1"/>
            </a:solidFill>
            <a:prstDash val="solid"/>
            <a:round/>
            <a:headEnd type="none" w="med" len="med"/>
            <a:tailEnd type="none"/>
          </a:ln>
          <a:effectLst/>
        </p:spPr>
      </p:cxnSp>
      <p:sp>
        <p:nvSpPr>
          <p:cNvPr id="31" name="TextBox 30">
            <a:extLst>
              <a:ext uri="{FF2B5EF4-FFF2-40B4-BE49-F238E27FC236}">
                <a16:creationId xmlns:a16="http://schemas.microsoft.com/office/drawing/2014/main" id="{84355ED2-6EC2-BA63-FB02-D3875524E182}"/>
              </a:ext>
            </a:extLst>
          </p:cNvPr>
          <p:cNvSpPr txBox="1"/>
          <p:nvPr/>
        </p:nvSpPr>
        <p:spPr>
          <a:xfrm>
            <a:off x="4412329" y="2035129"/>
            <a:ext cx="2094418" cy="553998"/>
          </a:xfrm>
          <a:prstGeom prst="rect">
            <a:avLst/>
          </a:prstGeom>
          <a:noFill/>
          <a:ln>
            <a:noFill/>
          </a:ln>
        </p:spPr>
        <p:txBody>
          <a:bodyPr wrap="square">
            <a:spAutoFit/>
          </a:bodyPr>
          <a:lstStyle/>
          <a:p>
            <a:pPr marL="342892" indent="-257168" algn="ctr">
              <a:lnSpc>
                <a:spcPct val="100000"/>
              </a:lnSpc>
              <a:spcBef>
                <a:spcPts val="0"/>
              </a:spcBef>
              <a:spcAft>
                <a:spcPts val="0"/>
              </a:spcAft>
              <a:buSzPts val="1800"/>
            </a:pPr>
            <a:r>
              <a:rPr lang="en-US" sz="1500" dirty="0">
                <a:latin typeface="Calibri" panose="020F0502020204030204" pitchFamily="34" charset="0"/>
                <a:cs typeface="Calibri" panose="020F0502020204030204" pitchFamily="34" charset="0"/>
              </a:rPr>
              <a:t>Cross-sectional sample</a:t>
            </a:r>
          </a:p>
          <a:p>
            <a:pPr marL="342892" indent="-257168" algn="ctr">
              <a:lnSpc>
                <a:spcPct val="100000"/>
              </a:lnSpc>
              <a:spcBef>
                <a:spcPts val="0"/>
              </a:spcBef>
              <a:spcAft>
                <a:spcPts val="0"/>
              </a:spcAft>
              <a:buSzPts val="1800"/>
            </a:pPr>
            <a:r>
              <a:rPr lang="en-US" sz="1500" dirty="0">
                <a:latin typeface="Calibri" panose="020F0502020204030204" pitchFamily="34" charset="0"/>
                <a:cs typeface="Calibri" panose="020F0502020204030204" pitchFamily="34" charset="0"/>
              </a:rPr>
              <a:t>Recruitment + Survey</a:t>
            </a:r>
          </a:p>
        </p:txBody>
      </p:sp>
      <p:sp>
        <p:nvSpPr>
          <p:cNvPr id="32" name="TextBox 31">
            <a:extLst>
              <a:ext uri="{FF2B5EF4-FFF2-40B4-BE49-F238E27FC236}">
                <a16:creationId xmlns:a16="http://schemas.microsoft.com/office/drawing/2014/main" id="{67E285AA-6562-CE73-F609-E824C606B113}"/>
              </a:ext>
            </a:extLst>
          </p:cNvPr>
          <p:cNvSpPr txBox="1"/>
          <p:nvPr/>
        </p:nvSpPr>
        <p:spPr>
          <a:xfrm>
            <a:off x="251061" y="841246"/>
            <a:ext cx="8546792" cy="338554"/>
          </a:xfrm>
          <a:prstGeom prst="rect">
            <a:avLst/>
          </a:prstGeom>
          <a:solidFill>
            <a:srgbClr val="C0403B">
              <a:alpha val="52157"/>
            </a:srgbClr>
          </a:solidFill>
          <a:ln>
            <a:noFill/>
          </a:ln>
        </p:spPr>
        <p:txBody>
          <a:bodyPr wrap="square">
            <a:spAutoFit/>
          </a:bodyPr>
          <a:lstStyle/>
          <a:p>
            <a:pPr marL="342892" indent="-257168" algn="ctr">
              <a:lnSpc>
                <a:spcPct val="100000"/>
              </a:lnSpc>
              <a:spcBef>
                <a:spcPts val="0"/>
              </a:spcBef>
              <a:spcAft>
                <a:spcPts val="0"/>
              </a:spcAft>
              <a:buSzPts val="1800"/>
            </a:pPr>
            <a:r>
              <a:rPr lang="en-US" sz="1600" dirty="0">
                <a:latin typeface="Calibri" panose="020F0502020204030204" pitchFamily="34" charset="0"/>
                <a:cs typeface="Calibri" panose="020F0502020204030204" pitchFamily="34" charset="0"/>
              </a:rPr>
              <a:t>Administrative data</a:t>
            </a:r>
          </a:p>
        </p:txBody>
      </p:sp>
      <p:sp>
        <p:nvSpPr>
          <p:cNvPr id="33" name="TextBox 32">
            <a:extLst>
              <a:ext uri="{FF2B5EF4-FFF2-40B4-BE49-F238E27FC236}">
                <a16:creationId xmlns:a16="http://schemas.microsoft.com/office/drawing/2014/main" id="{B4C10D24-7943-8639-4BC3-98AC8063E007}"/>
              </a:ext>
            </a:extLst>
          </p:cNvPr>
          <p:cNvSpPr txBox="1"/>
          <p:nvPr/>
        </p:nvSpPr>
        <p:spPr>
          <a:xfrm>
            <a:off x="6765987" y="1315015"/>
            <a:ext cx="2031866" cy="338554"/>
          </a:xfrm>
          <a:prstGeom prst="rect">
            <a:avLst/>
          </a:prstGeom>
          <a:solidFill>
            <a:schemeClr val="bg2">
              <a:lumMod val="40000"/>
              <a:lumOff val="60000"/>
            </a:schemeClr>
          </a:solidFill>
          <a:ln>
            <a:noFill/>
          </a:ln>
        </p:spPr>
        <p:txBody>
          <a:bodyPr wrap="square">
            <a:spAutoFit/>
          </a:bodyPr>
          <a:lstStyle/>
          <a:p>
            <a:pPr marL="342892" indent="-257168" algn="ctr">
              <a:lnSpc>
                <a:spcPct val="100000"/>
              </a:lnSpc>
              <a:spcBef>
                <a:spcPts val="0"/>
              </a:spcBef>
              <a:spcAft>
                <a:spcPts val="0"/>
              </a:spcAft>
              <a:buSzPts val="1800"/>
            </a:pPr>
            <a:r>
              <a:rPr lang="en-US" sz="1600" dirty="0">
                <a:latin typeface="Calibri" panose="020F0502020204030204" pitchFamily="34" charset="0"/>
                <a:cs typeface="Calibri" panose="020F0502020204030204" pitchFamily="34" charset="0"/>
              </a:rPr>
              <a:t>Individual-level study</a:t>
            </a:r>
          </a:p>
        </p:txBody>
      </p:sp>
      <p:cxnSp>
        <p:nvCxnSpPr>
          <p:cNvPr id="36" name="Straight Connector 35">
            <a:extLst>
              <a:ext uri="{FF2B5EF4-FFF2-40B4-BE49-F238E27FC236}">
                <a16:creationId xmlns:a16="http://schemas.microsoft.com/office/drawing/2014/main" id="{4CBD034E-9ECB-A3C9-7DFE-46CD5C91E50B}"/>
              </a:ext>
            </a:extLst>
          </p:cNvPr>
          <p:cNvCxnSpPr>
            <a:cxnSpLocks/>
          </p:cNvCxnSpPr>
          <p:nvPr/>
        </p:nvCxnSpPr>
        <p:spPr bwMode="auto">
          <a:xfrm flipH="1">
            <a:off x="7243451" y="2577736"/>
            <a:ext cx="1" cy="1034320"/>
          </a:xfrm>
          <a:prstGeom prst="line">
            <a:avLst/>
          </a:prstGeom>
          <a:noFill/>
          <a:ln w="19050" cap="flat" cmpd="sng" algn="ctr">
            <a:solidFill>
              <a:schemeClr val="tx1"/>
            </a:solidFill>
            <a:prstDash val="solid"/>
            <a:round/>
            <a:headEnd type="none" w="med" len="med"/>
            <a:tailEnd type="none"/>
          </a:ln>
          <a:effectLst/>
        </p:spPr>
      </p:cxnSp>
      <p:sp>
        <p:nvSpPr>
          <p:cNvPr id="37" name="TextBox 36">
            <a:extLst>
              <a:ext uri="{FF2B5EF4-FFF2-40B4-BE49-F238E27FC236}">
                <a16:creationId xmlns:a16="http://schemas.microsoft.com/office/drawing/2014/main" id="{1D59A1A6-B511-0A72-1982-F904D02ABEE1}"/>
              </a:ext>
            </a:extLst>
          </p:cNvPr>
          <p:cNvSpPr txBox="1"/>
          <p:nvPr/>
        </p:nvSpPr>
        <p:spPr>
          <a:xfrm>
            <a:off x="6601684" y="2035129"/>
            <a:ext cx="2094418" cy="323165"/>
          </a:xfrm>
          <a:prstGeom prst="rect">
            <a:avLst/>
          </a:prstGeom>
          <a:noFill/>
          <a:ln>
            <a:noFill/>
          </a:ln>
        </p:spPr>
        <p:txBody>
          <a:bodyPr wrap="square">
            <a:spAutoFit/>
          </a:bodyPr>
          <a:lstStyle/>
          <a:p>
            <a:pPr marL="342892" indent="-257168" algn="ctr">
              <a:lnSpc>
                <a:spcPct val="100000"/>
              </a:lnSpc>
              <a:spcBef>
                <a:spcPts val="0"/>
              </a:spcBef>
              <a:spcAft>
                <a:spcPts val="0"/>
              </a:spcAft>
              <a:buSzPts val="1800"/>
            </a:pPr>
            <a:r>
              <a:rPr lang="en-US" sz="1500" dirty="0">
                <a:latin typeface="Calibri" panose="020F0502020204030204" pitchFamily="34" charset="0"/>
                <a:cs typeface="Calibri" panose="020F0502020204030204" pitchFamily="34" charset="0"/>
              </a:rPr>
              <a:t>Experiment + Survey</a:t>
            </a:r>
          </a:p>
        </p:txBody>
      </p:sp>
    </p:spTree>
    <p:extLst>
      <p:ext uri="{BB962C8B-B14F-4D97-AF65-F5344CB8AC3E}">
        <p14:creationId xmlns:p14="http://schemas.microsoft.com/office/powerpoint/2010/main" val="3165393029"/>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71805-9FAA-FF70-FA4B-0084285765B0}"/>
              </a:ext>
            </a:extLst>
          </p:cNvPr>
          <p:cNvSpPr>
            <a:spLocks noGrp="1"/>
          </p:cNvSpPr>
          <p:nvPr>
            <p:ph type="title"/>
          </p:nvPr>
        </p:nvSpPr>
        <p:spPr>
          <a:xfrm>
            <a:off x="457200" y="12302"/>
            <a:ext cx="8610600" cy="657766"/>
          </a:xfrm>
        </p:spPr>
        <p:txBody>
          <a:bodyPr/>
          <a:lstStyle/>
          <a:p>
            <a:r>
              <a:rPr lang="en-US" dirty="0"/>
              <a:t>This paper</a:t>
            </a:r>
          </a:p>
        </p:txBody>
      </p:sp>
      <p:sp>
        <p:nvSpPr>
          <p:cNvPr id="3" name="Content Placeholder 2">
            <a:extLst>
              <a:ext uri="{FF2B5EF4-FFF2-40B4-BE49-F238E27FC236}">
                <a16:creationId xmlns:a16="http://schemas.microsoft.com/office/drawing/2014/main" id="{67C6CBBC-3EF5-C24D-F665-6394F066D6B3}"/>
              </a:ext>
            </a:extLst>
          </p:cNvPr>
          <p:cNvSpPr>
            <a:spLocks noGrp="1"/>
          </p:cNvSpPr>
          <p:nvPr>
            <p:ph idx="1"/>
          </p:nvPr>
        </p:nvSpPr>
        <p:spPr>
          <a:xfrm>
            <a:off x="48710" y="745262"/>
            <a:ext cx="9059430" cy="3809153"/>
          </a:xfrm>
        </p:spPr>
        <p:txBody>
          <a:bodyPr/>
          <a:lstStyle/>
          <a:p>
            <a:pPr marL="0" indent="0">
              <a:spcBef>
                <a:spcPts val="600"/>
              </a:spcBef>
              <a:buNone/>
            </a:pPr>
            <a:endParaRPr lang="en-US" sz="1600" dirty="0"/>
          </a:p>
          <a:p>
            <a:pPr>
              <a:spcBef>
                <a:spcPts val="600"/>
              </a:spcBef>
            </a:pPr>
            <a:r>
              <a:rPr lang="en-US" sz="1600" dirty="0"/>
              <a:t>Employs a </a:t>
            </a:r>
            <a:r>
              <a:rPr lang="en-US" sz="1600" b="1" dirty="0"/>
              <a:t>novel methodology </a:t>
            </a:r>
            <a:r>
              <a:rPr lang="en-US" sz="1600" dirty="0"/>
              <a:t>and </a:t>
            </a:r>
            <a:r>
              <a:rPr lang="en-US" sz="1600" b="1" dirty="0"/>
              <a:t>two field experiments</a:t>
            </a:r>
            <a:r>
              <a:rPr lang="en-US" sz="1600" dirty="0"/>
              <a:t> </a:t>
            </a:r>
            <a:br>
              <a:rPr lang="en-US" sz="1600" dirty="0"/>
            </a:br>
            <a:r>
              <a:rPr lang="en-US" sz="1600" dirty="0"/>
              <a:t>to evaluate a </a:t>
            </a:r>
            <a:r>
              <a:rPr lang="en-US" sz="1600" b="1" dirty="0"/>
              <a:t>malaria</a:t>
            </a:r>
            <a:r>
              <a:rPr lang="en-US" sz="1600" dirty="0"/>
              <a:t> prevention Ad campaign on:</a:t>
            </a:r>
          </a:p>
          <a:p>
            <a:pPr lvl="1">
              <a:spcBef>
                <a:spcPts val="700"/>
              </a:spcBef>
            </a:pPr>
            <a:r>
              <a:rPr lang="en-US" sz="1400" dirty="0"/>
              <a:t>Preventative/Response behaviors</a:t>
            </a:r>
            <a:endParaRPr lang="en-US" sz="1400" i="1" dirty="0"/>
          </a:p>
          <a:p>
            <a:pPr lvl="1">
              <a:spcBef>
                <a:spcPts val="100"/>
              </a:spcBef>
            </a:pPr>
            <a:r>
              <a:rPr lang="en-US" sz="1400" dirty="0"/>
              <a:t>Long-term malaria incidence (1-5 months after exposure)</a:t>
            </a:r>
          </a:p>
          <a:p>
            <a:pPr marL="0" indent="0">
              <a:lnSpc>
                <a:spcPct val="250000"/>
              </a:lnSpc>
              <a:spcBef>
                <a:spcPts val="100"/>
              </a:spcBef>
              <a:buNone/>
            </a:pPr>
            <a:endParaRPr lang="en-US" sz="1800" b="1" dirty="0"/>
          </a:p>
          <a:p>
            <a:pPr>
              <a:spcBef>
                <a:spcPts val="100"/>
              </a:spcBef>
              <a:spcAft>
                <a:spcPts val="600"/>
              </a:spcAft>
            </a:pPr>
            <a:r>
              <a:rPr lang="en-US" sz="1700" dirty="0"/>
              <a:t>Investigates its </a:t>
            </a:r>
            <a:r>
              <a:rPr lang="en-US" sz="1700" b="1" dirty="0"/>
              <a:t>heterogenous effects </a:t>
            </a:r>
            <a:r>
              <a:rPr lang="en-US" sz="1700" dirty="0"/>
              <a:t>across</a:t>
            </a:r>
            <a:r>
              <a:rPr lang="en-US" sz="1700" b="1" dirty="0"/>
              <a:t> subpopulations</a:t>
            </a:r>
            <a:r>
              <a:rPr lang="en-US" sz="1400" dirty="0"/>
              <a:t>:</a:t>
            </a:r>
            <a:endParaRPr lang="en-US" sz="1700" dirty="0"/>
          </a:p>
          <a:p>
            <a:pPr lvl="1">
              <a:spcBef>
                <a:spcPts val="0"/>
              </a:spcBef>
            </a:pPr>
            <a:r>
              <a:rPr lang="en-US" sz="1400" dirty="0"/>
              <a:t>Sheds light on the mechanisms of </a:t>
            </a:r>
            <a:r>
              <a:rPr lang="en-US" sz="1400" b="1" dirty="0"/>
              <a:t>targeting </a:t>
            </a:r>
            <a:r>
              <a:rPr lang="en-US" sz="1400" b="1" i="1" dirty="0"/>
              <a:t>vs.</a:t>
            </a:r>
            <a:r>
              <a:rPr lang="en-US" sz="1400" b="1" dirty="0"/>
              <a:t> content persuasiveness</a:t>
            </a:r>
          </a:p>
          <a:p>
            <a:pPr lvl="1">
              <a:spcBef>
                <a:spcPts val="0"/>
              </a:spcBef>
            </a:pPr>
            <a:r>
              <a:rPr lang="en-US" sz="1400" dirty="0"/>
              <a:t>Guides practitioners and organizations</a:t>
            </a:r>
          </a:p>
          <a:p>
            <a:pPr marL="216688" lvl="1" indent="0">
              <a:lnSpc>
                <a:spcPct val="250000"/>
              </a:lnSpc>
              <a:spcBef>
                <a:spcPts val="100"/>
              </a:spcBef>
              <a:buNone/>
            </a:pPr>
            <a:endParaRPr lang="en-US" sz="1400" dirty="0"/>
          </a:p>
          <a:p>
            <a:pPr>
              <a:spcBef>
                <a:spcPts val="100"/>
              </a:spcBef>
            </a:pPr>
            <a:r>
              <a:rPr lang="en-US" sz="1600" dirty="0"/>
              <a:t>Provides evidence on the importance of marketing (ads) to address </a:t>
            </a:r>
            <a:r>
              <a:rPr lang="en-US" sz="1600" b="1" dirty="0"/>
              <a:t>social issues</a:t>
            </a:r>
            <a:r>
              <a:rPr lang="en-US" sz="1600" dirty="0"/>
              <a:t> (Chandy et al. 2021)</a:t>
            </a:r>
            <a:br>
              <a:rPr lang="en-US" sz="1600" dirty="0"/>
            </a:br>
            <a:endParaRPr lang="en-US" sz="1400" b="1" dirty="0"/>
          </a:p>
        </p:txBody>
      </p:sp>
      <p:sp>
        <p:nvSpPr>
          <p:cNvPr id="4" name="Slide Number Placeholder 3">
            <a:extLst>
              <a:ext uri="{FF2B5EF4-FFF2-40B4-BE49-F238E27FC236}">
                <a16:creationId xmlns:a16="http://schemas.microsoft.com/office/drawing/2014/main" id="{9AC6E66F-79DF-74EC-8DC1-EEAE5270F059}"/>
              </a:ext>
            </a:extLst>
          </p:cNvPr>
          <p:cNvSpPr>
            <a:spLocks noGrp="1"/>
          </p:cNvSpPr>
          <p:nvPr>
            <p:ph type="sldNum" sz="quarter" idx="10"/>
          </p:nvPr>
        </p:nvSpPr>
        <p:spPr/>
        <p:txBody>
          <a:bodyPr/>
          <a:lstStyle/>
          <a:p>
            <a:fld id="{1C6EBB7F-3BCE-334A-90C7-B731B5EF6141}" type="slidenum">
              <a:rPr lang="en-US" smtClean="0">
                <a:solidFill>
                  <a:srgbClr val="000000"/>
                </a:solidFill>
              </a:rPr>
              <a:pPr/>
              <a:t>5</a:t>
            </a:fld>
            <a:endParaRPr lang="en-US">
              <a:solidFill>
                <a:srgbClr val="000000"/>
              </a:solidFill>
            </a:endParaRPr>
          </a:p>
        </p:txBody>
      </p:sp>
      <p:pic>
        <p:nvPicPr>
          <p:cNvPr id="5" name="Picture 4" descr="A screenshot of a computer&#10;&#10;Description automatically generated with low confidence">
            <a:extLst>
              <a:ext uri="{FF2B5EF4-FFF2-40B4-BE49-F238E27FC236}">
                <a16:creationId xmlns:a16="http://schemas.microsoft.com/office/drawing/2014/main" id="{0B5CA251-27D1-8009-C854-E90E05B390FC}"/>
              </a:ext>
            </a:extLst>
          </p:cNvPr>
          <p:cNvPicPr>
            <a:picLocks noChangeAspect="1"/>
          </p:cNvPicPr>
          <p:nvPr/>
        </p:nvPicPr>
        <p:blipFill rotWithShape="1">
          <a:blip r:embed="rId3"/>
          <a:srcRect t="23652" b="14087"/>
          <a:stretch/>
        </p:blipFill>
        <p:spPr>
          <a:xfrm>
            <a:off x="5205135" y="745262"/>
            <a:ext cx="1854119" cy="1871312"/>
          </a:xfrm>
          <a:prstGeom prst="rect">
            <a:avLst/>
          </a:prstGeom>
        </p:spPr>
      </p:pic>
      <p:pic>
        <p:nvPicPr>
          <p:cNvPr id="6" name="image8.png">
            <a:extLst>
              <a:ext uri="{FF2B5EF4-FFF2-40B4-BE49-F238E27FC236}">
                <a16:creationId xmlns:a16="http://schemas.microsoft.com/office/drawing/2014/main" id="{52294B2F-1F20-69DA-C6D6-86EC27CDF925}"/>
              </a:ext>
            </a:extLst>
          </p:cNvPr>
          <p:cNvPicPr>
            <a:picLocks noChangeAspect="1"/>
          </p:cNvPicPr>
          <p:nvPr/>
        </p:nvPicPr>
        <p:blipFill>
          <a:blip r:embed="rId4"/>
          <a:srcRect/>
          <a:stretch>
            <a:fillRect/>
          </a:stretch>
        </p:blipFill>
        <p:spPr>
          <a:xfrm>
            <a:off x="7204895" y="762041"/>
            <a:ext cx="1845569" cy="1845569"/>
          </a:xfrm>
          <a:prstGeom prst="rect">
            <a:avLst/>
          </a:prstGeom>
          <a:ln/>
        </p:spPr>
      </p:pic>
    </p:spTree>
    <p:extLst>
      <p:ext uri="{BB962C8B-B14F-4D97-AF65-F5344CB8AC3E}">
        <p14:creationId xmlns:p14="http://schemas.microsoft.com/office/powerpoint/2010/main" val="232387460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71805-9FAA-FF70-FA4B-0084285765B0}"/>
              </a:ext>
            </a:extLst>
          </p:cNvPr>
          <p:cNvSpPr>
            <a:spLocks noGrp="1"/>
          </p:cNvSpPr>
          <p:nvPr>
            <p:ph type="title"/>
          </p:nvPr>
        </p:nvSpPr>
        <p:spPr>
          <a:xfrm>
            <a:off x="457200" y="12302"/>
            <a:ext cx="8610600" cy="657766"/>
          </a:xfrm>
        </p:spPr>
        <p:txBody>
          <a:bodyPr/>
          <a:lstStyle/>
          <a:p>
            <a:r>
              <a:rPr lang="en-US" dirty="0"/>
              <a:t>Roadmap</a:t>
            </a:r>
          </a:p>
        </p:txBody>
      </p:sp>
      <p:sp>
        <p:nvSpPr>
          <p:cNvPr id="3" name="Content Placeholder 2">
            <a:extLst>
              <a:ext uri="{FF2B5EF4-FFF2-40B4-BE49-F238E27FC236}">
                <a16:creationId xmlns:a16="http://schemas.microsoft.com/office/drawing/2014/main" id="{67C6CBBC-3EF5-C24D-F665-6394F066D6B3}"/>
              </a:ext>
            </a:extLst>
          </p:cNvPr>
          <p:cNvSpPr>
            <a:spLocks noGrp="1"/>
          </p:cNvSpPr>
          <p:nvPr>
            <p:ph idx="1"/>
          </p:nvPr>
        </p:nvSpPr>
        <p:spPr>
          <a:xfrm>
            <a:off x="177552" y="745262"/>
            <a:ext cx="8966447" cy="3809153"/>
          </a:xfrm>
        </p:spPr>
        <p:txBody>
          <a:bodyPr/>
          <a:lstStyle/>
          <a:p>
            <a:pPr marL="0" indent="0">
              <a:spcBef>
                <a:spcPts val="600"/>
              </a:spcBef>
              <a:buNone/>
            </a:pPr>
            <a:endParaRPr lang="en-US" sz="1600" dirty="0"/>
          </a:p>
          <a:p>
            <a:pPr>
              <a:lnSpc>
                <a:spcPct val="150000"/>
              </a:lnSpc>
              <a:spcBef>
                <a:spcPts val="600"/>
              </a:spcBef>
            </a:pPr>
            <a:r>
              <a:rPr lang="en-US" sz="1600" dirty="0"/>
              <a:t>The malaria prevention campaign</a:t>
            </a:r>
          </a:p>
          <a:p>
            <a:pPr>
              <a:lnSpc>
                <a:spcPct val="150000"/>
              </a:lnSpc>
              <a:spcBef>
                <a:spcPts val="600"/>
              </a:spcBef>
            </a:pPr>
            <a:r>
              <a:rPr lang="en-US" sz="1600" dirty="0"/>
              <a:t>Study 1 - Campaign impact evaluation design and results </a:t>
            </a:r>
          </a:p>
          <a:p>
            <a:pPr>
              <a:lnSpc>
                <a:spcPct val="150000"/>
              </a:lnSpc>
              <a:spcBef>
                <a:spcPts val="600"/>
              </a:spcBef>
            </a:pPr>
            <a:r>
              <a:rPr lang="en-US" sz="1600" dirty="0"/>
              <a:t>Study 2 - Mechanisms: targeting </a:t>
            </a:r>
            <a:r>
              <a:rPr lang="en-US" sz="1600" i="1" dirty="0"/>
              <a:t>vs.</a:t>
            </a:r>
            <a:r>
              <a:rPr lang="en-US" sz="1600" dirty="0"/>
              <a:t> persuasion</a:t>
            </a:r>
          </a:p>
          <a:p>
            <a:pPr>
              <a:lnSpc>
                <a:spcPct val="150000"/>
              </a:lnSpc>
              <a:spcBef>
                <a:spcPts val="600"/>
              </a:spcBef>
            </a:pPr>
            <a:r>
              <a:rPr lang="en-US" sz="1600" dirty="0"/>
              <a:t>Cost-effectiveness and conclusions</a:t>
            </a:r>
            <a:endParaRPr lang="en-US" sz="1400" dirty="0"/>
          </a:p>
        </p:txBody>
      </p:sp>
      <p:sp>
        <p:nvSpPr>
          <p:cNvPr id="4" name="Slide Number Placeholder 3">
            <a:extLst>
              <a:ext uri="{FF2B5EF4-FFF2-40B4-BE49-F238E27FC236}">
                <a16:creationId xmlns:a16="http://schemas.microsoft.com/office/drawing/2014/main" id="{9AC6E66F-79DF-74EC-8DC1-EEAE5270F059}"/>
              </a:ext>
            </a:extLst>
          </p:cNvPr>
          <p:cNvSpPr>
            <a:spLocks noGrp="1"/>
          </p:cNvSpPr>
          <p:nvPr>
            <p:ph type="sldNum" sz="quarter" idx="10"/>
          </p:nvPr>
        </p:nvSpPr>
        <p:spPr/>
        <p:txBody>
          <a:bodyPr/>
          <a:lstStyle/>
          <a:p>
            <a:fld id="{1C6EBB7F-3BCE-334A-90C7-B731B5EF6141}" type="slidenum">
              <a:rPr lang="en-US" smtClean="0">
                <a:solidFill>
                  <a:srgbClr val="000000"/>
                </a:solidFill>
              </a:rPr>
              <a:pPr/>
              <a:t>6</a:t>
            </a:fld>
            <a:endParaRPr lang="en-US">
              <a:solidFill>
                <a:srgbClr val="000000"/>
              </a:solidFill>
            </a:endParaRPr>
          </a:p>
        </p:txBody>
      </p:sp>
    </p:spTree>
    <p:extLst>
      <p:ext uri="{BB962C8B-B14F-4D97-AF65-F5344CB8AC3E}">
        <p14:creationId xmlns:p14="http://schemas.microsoft.com/office/powerpoint/2010/main" val="2595227167"/>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graphical user interface&#10;&#10;Description automatically generated">
            <a:extLst>
              <a:ext uri="{FF2B5EF4-FFF2-40B4-BE49-F238E27FC236}">
                <a16:creationId xmlns:a16="http://schemas.microsoft.com/office/drawing/2014/main" id="{1BD3DA33-60A3-2201-CF42-EEC8CA1C8A86}"/>
              </a:ext>
            </a:extLst>
          </p:cNvPr>
          <p:cNvPicPr>
            <a:picLocks noChangeAspect="1"/>
          </p:cNvPicPr>
          <p:nvPr/>
        </p:nvPicPr>
        <p:blipFill>
          <a:blip r:embed="rId3"/>
          <a:stretch>
            <a:fillRect/>
          </a:stretch>
        </p:blipFill>
        <p:spPr>
          <a:xfrm>
            <a:off x="938105" y="2578225"/>
            <a:ext cx="796253" cy="487705"/>
          </a:xfrm>
          <a:prstGeom prst="rect">
            <a:avLst/>
          </a:prstGeom>
        </p:spPr>
      </p:pic>
      <p:pic>
        <p:nvPicPr>
          <p:cNvPr id="16" name="Picture 15" descr="Text&#10;&#10;Description automatically generated">
            <a:extLst>
              <a:ext uri="{FF2B5EF4-FFF2-40B4-BE49-F238E27FC236}">
                <a16:creationId xmlns:a16="http://schemas.microsoft.com/office/drawing/2014/main" id="{A085AD67-6290-0106-1734-AE755BF9429D}"/>
              </a:ext>
            </a:extLst>
          </p:cNvPr>
          <p:cNvPicPr>
            <a:picLocks noChangeAspect="1"/>
          </p:cNvPicPr>
          <p:nvPr/>
        </p:nvPicPr>
        <p:blipFill>
          <a:blip r:embed="rId4"/>
          <a:stretch>
            <a:fillRect/>
          </a:stretch>
        </p:blipFill>
        <p:spPr>
          <a:xfrm>
            <a:off x="2021705" y="2606991"/>
            <a:ext cx="901377" cy="383201"/>
          </a:xfrm>
          <a:prstGeom prst="rect">
            <a:avLst/>
          </a:prstGeom>
        </p:spPr>
      </p:pic>
      <p:pic>
        <p:nvPicPr>
          <p:cNvPr id="5" name="Picture 4" descr="Logo, company name&#10;&#10;Description automatically generated">
            <a:extLst>
              <a:ext uri="{FF2B5EF4-FFF2-40B4-BE49-F238E27FC236}">
                <a16:creationId xmlns:a16="http://schemas.microsoft.com/office/drawing/2014/main" id="{66292E0C-677B-A894-F605-D92974928F0F}"/>
              </a:ext>
            </a:extLst>
          </p:cNvPr>
          <p:cNvPicPr>
            <a:picLocks noChangeAspect="1"/>
          </p:cNvPicPr>
          <p:nvPr/>
        </p:nvPicPr>
        <p:blipFill>
          <a:blip r:embed="rId5"/>
          <a:stretch>
            <a:fillRect/>
          </a:stretch>
        </p:blipFill>
        <p:spPr>
          <a:xfrm>
            <a:off x="3160448" y="2555236"/>
            <a:ext cx="542754" cy="462254"/>
          </a:xfrm>
          <a:prstGeom prst="rect">
            <a:avLst/>
          </a:prstGeom>
        </p:spPr>
      </p:pic>
      <p:pic>
        <p:nvPicPr>
          <p:cNvPr id="1026" name="Picture 2">
            <a:extLst>
              <a:ext uri="{FF2B5EF4-FFF2-40B4-BE49-F238E27FC236}">
                <a16:creationId xmlns:a16="http://schemas.microsoft.com/office/drawing/2014/main" id="{E532813E-8BFD-5ECB-E64D-8BD291546F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3601" y="2497623"/>
            <a:ext cx="1410493" cy="5641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E818A6-697E-98EF-4708-417CAAB9B760}"/>
              </a:ext>
            </a:extLst>
          </p:cNvPr>
          <p:cNvSpPr>
            <a:spLocks noGrp="1"/>
          </p:cNvSpPr>
          <p:nvPr>
            <p:ph type="title"/>
          </p:nvPr>
        </p:nvSpPr>
        <p:spPr>
          <a:xfrm>
            <a:off x="450479" y="6724"/>
            <a:ext cx="6457950" cy="657766"/>
          </a:xfrm>
        </p:spPr>
        <p:txBody>
          <a:bodyPr/>
          <a:lstStyle/>
          <a:p>
            <a:r>
              <a:rPr lang="en-US" dirty="0"/>
              <a:t>Malaria prevention Ad campaign in India</a:t>
            </a:r>
          </a:p>
        </p:txBody>
      </p:sp>
      <p:sp>
        <p:nvSpPr>
          <p:cNvPr id="4" name="Slide Number Placeholder 3">
            <a:extLst>
              <a:ext uri="{FF2B5EF4-FFF2-40B4-BE49-F238E27FC236}">
                <a16:creationId xmlns:a16="http://schemas.microsoft.com/office/drawing/2014/main" id="{9681EE07-C55F-CBB5-0CF3-74FBA1B48918}"/>
              </a:ext>
            </a:extLst>
          </p:cNvPr>
          <p:cNvSpPr>
            <a:spLocks noGrp="1"/>
          </p:cNvSpPr>
          <p:nvPr>
            <p:ph type="sldNum" sz="quarter" idx="10"/>
          </p:nvPr>
        </p:nvSpPr>
        <p:spPr>
          <a:xfrm>
            <a:off x="8583952" y="4883677"/>
            <a:ext cx="487264" cy="357188"/>
          </a:xfrm>
        </p:spPr>
        <p:txBody>
          <a:bodyPr/>
          <a:lstStyle/>
          <a:p>
            <a:fld id="{1C6EBB7F-3BCE-334A-90C7-B731B5EF6141}" type="slidenum">
              <a:rPr lang="en-US" smtClean="0">
                <a:solidFill>
                  <a:srgbClr val="000000"/>
                </a:solidFill>
              </a:rPr>
              <a:pPr/>
              <a:t>7</a:t>
            </a:fld>
            <a:endParaRPr lang="en-US" dirty="0">
              <a:solidFill>
                <a:srgbClr val="000000"/>
              </a:solidFill>
            </a:endParaRPr>
          </a:p>
        </p:txBody>
      </p:sp>
      <p:pic>
        <p:nvPicPr>
          <p:cNvPr id="12" name="Google Shape;130;p22">
            <a:extLst>
              <a:ext uri="{FF2B5EF4-FFF2-40B4-BE49-F238E27FC236}">
                <a16:creationId xmlns:a16="http://schemas.microsoft.com/office/drawing/2014/main" id="{4ACD2267-F1BB-5938-F27F-E6D75B8BA02F}"/>
              </a:ext>
            </a:extLst>
          </p:cNvPr>
          <p:cNvPicPr preferRelativeResize="0">
            <a:picLocks noChangeAspect="1"/>
          </p:cNvPicPr>
          <p:nvPr/>
        </p:nvPicPr>
        <p:blipFill rotWithShape="1">
          <a:blip r:embed="rId7">
            <a:alphaModFix/>
          </a:blip>
          <a:srcRect/>
          <a:stretch/>
        </p:blipFill>
        <p:spPr>
          <a:xfrm>
            <a:off x="6095141" y="1789902"/>
            <a:ext cx="3021043" cy="2983106"/>
          </a:xfrm>
          <a:prstGeom prst="rect">
            <a:avLst/>
          </a:prstGeom>
          <a:noFill/>
          <a:ln>
            <a:noFill/>
          </a:ln>
        </p:spPr>
      </p:pic>
      <p:sp>
        <p:nvSpPr>
          <p:cNvPr id="14" name="TextBox 13">
            <a:extLst>
              <a:ext uri="{FF2B5EF4-FFF2-40B4-BE49-F238E27FC236}">
                <a16:creationId xmlns:a16="http://schemas.microsoft.com/office/drawing/2014/main" id="{68EE149D-78EF-E2A8-A5B5-7C5AB0802C50}"/>
              </a:ext>
            </a:extLst>
          </p:cNvPr>
          <p:cNvSpPr txBox="1"/>
          <p:nvPr/>
        </p:nvSpPr>
        <p:spPr>
          <a:xfrm>
            <a:off x="61235" y="772062"/>
            <a:ext cx="8694576" cy="3929281"/>
          </a:xfrm>
          <a:prstGeom prst="rect">
            <a:avLst/>
          </a:prstGeom>
          <a:noFill/>
          <a:ln>
            <a:noFill/>
          </a:ln>
        </p:spPr>
        <p:txBody>
          <a:bodyPr wrap="square">
            <a:spAutoFit/>
          </a:bodyPr>
          <a:lstStyle/>
          <a:p>
            <a:pPr marL="285750" indent="-285750">
              <a:spcBef>
                <a:spcPts val="900"/>
              </a:spcBef>
              <a:buFont typeface="Wingdings" pitchFamily="2" charset="2"/>
              <a:buChar char="§"/>
            </a:pPr>
            <a:r>
              <a:rPr lang="en-US" sz="1600" dirty="0">
                <a:latin typeface="Calibri" panose="020F0502020204030204" pitchFamily="34" charset="0"/>
              </a:rPr>
              <a:t>Malaria is widespread in India. In 2020: 4.1M estimated cases, 186K officially recorded</a:t>
            </a:r>
          </a:p>
          <a:p>
            <a:pPr marL="742950" lvl="1" indent="-285750">
              <a:spcBef>
                <a:spcPts val="300"/>
              </a:spcBef>
              <a:buClr>
                <a:schemeClr val="tx1"/>
              </a:buClr>
              <a:buSzPct val="80000"/>
              <a:buFont typeface="Wingdings" pitchFamily="2" charset="2"/>
              <a:buChar char="Ø"/>
            </a:pPr>
            <a:r>
              <a:rPr lang="en-US" sz="1400" dirty="0">
                <a:latin typeface="Calibri" panose="020F0502020204030204" pitchFamily="34" charset="0"/>
                <a:sym typeface="Wingdings" pitchFamily="2" charset="2"/>
              </a:rPr>
              <a:t>Rural incidence almost 2X larger than urban incidence </a:t>
            </a:r>
          </a:p>
          <a:p>
            <a:pPr marL="742950" lvl="1" indent="-285750">
              <a:spcBef>
                <a:spcPts val="300"/>
              </a:spcBef>
              <a:buClr>
                <a:schemeClr val="tx1"/>
              </a:buClr>
              <a:buSzPct val="80000"/>
              <a:buFont typeface="Wingdings" pitchFamily="2" charset="2"/>
              <a:buChar char="Ø"/>
            </a:pPr>
            <a:r>
              <a:rPr lang="en-US" sz="1400" dirty="0">
                <a:latin typeface="Calibri" panose="020F0502020204030204" pitchFamily="34" charset="0"/>
              </a:rPr>
              <a:t>76% of HHs have mosquito nets, yet only 65% use them regularly </a:t>
            </a:r>
            <a:r>
              <a:rPr lang="en-US" sz="1400" dirty="0">
                <a:latin typeface="Calibri" panose="020F0502020204030204" pitchFamily="34" charset="0"/>
                <a:sym typeface="Wingdings" pitchFamily="2" charset="2"/>
              </a:rPr>
              <a:t> </a:t>
            </a:r>
            <a:r>
              <a:rPr lang="en-US" sz="1400" b="1" dirty="0">
                <a:latin typeface="Calibri" panose="020F0502020204030204" pitchFamily="34" charset="0"/>
                <a:sym typeface="Wingdings" pitchFamily="2" charset="2"/>
              </a:rPr>
              <a:t>50% of HHs are not protected</a:t>
            </a:r>
          </a:p>
          <a:p>
            <a:pPr>
              <a:spcBef>
                <a:spcPts val="1400"/>
              </a:spcBef>
            </a:pPr>
            <a:endParaRPr lang="en-US" sz="700" dirty="0">
              <a:latin typeface="Calibri" panose="020F0502020204030204" pitchFamily="34" charset="0"/>
            </a:endParaRPr>
          </a:p>
          <a:p>
            <a:pPr marL="285750" indent="-285750">
              <a:spcBef>
                <a:spcPts val="1400"/>
              </a:spcBef>
              <a:buFont typeface="Wingdings" pitchFamily="2" charset="2"/>
              <a:buChar char="§"/>
            </a:pPr>
            <a:r>
              <a:rPr lang="en-US" sz="1600" dirty="0">
                <a:latin typeface="Calibri" panose="020F0502020204030204" pitchFamily="34" charset="0"/>
              </a:rPr>
              <a:t>Nation-wide social marketing campaign on Facebook and Instagram</a:t>
            </a:r>
          </a:p>
          <a:p>
            <a:pPr marL="742950" lvl="1" indent="-285750">
              <a:spcBef>
                <a:spcPts val="300"/>
              </a:spcBef>
              <a:buSzPct val="80000"/>
              <a:buFont typeface="Wingdings" pitchFamily="2" charset="2"/>
              <a:buChar char="Ø"/>
            </a:pPr>
            <a:r>
              <a:rPr lang="en-US" sz="1400" b="1" dirty="0">
                <a:latin typeface="Calibri" panose="020F0502020204030204" pitchFamily="34" charset="0"/>
              </a:rPr>
              <a:t>Goals: </a:t>
            </a:r>
            <a:r>
              <a:rPr lang="en-US" sz="1400" b="1" i="1" dirty="0">
                <a:latin typeface="Calibri" panose="020F0502020204030204" pitchFamily="34" charset="0"/>
              </a:rPr>
              <a:t>malaria awareness, protective behaviors and treatment seeking</a:t>
            </a:r>
            <a:endParaRPr lang="en-US" sz="1600" b="1" i="1" dirty="0">
              <a:latin typeface="Calibri" panose="020F0502020204030204" pitchFamily="34" charset="0"/>
            </a:endParaRPr>
          </a:p>
          <a:p>
            <a:pPr marL="285750" indent="-285750">
              <a:spcBef>
                <a:spcPts val="900"/>
              </a:spcBef>
              <a:buFont typeface="Wingdings" pitchFamily="2" charset="2"/>
              <a:buChar char="§"/>
            </a:pPr>
            <a:endParaRPr lang="en-US" sz="1600" dirty="0">
              <a:latin typeface="Calibri" panose="020F0502020204030204" pitchFamily="34" charset="0"/>
            </a:endParaRPr>
          </a:p>
          <a:p>
            <a:pPr>
              <a:spcBef>
                <a:spcPts val="1200"/>
              </a:spcBef>
            </a:pPr>
            <a:endParaRPr lang="en-US" sz="1200" dirty="0">
              <a:latin typeface="Calibri" panose="020F0502020204030204" pitchFamily="34" charset="0"/>
            </a:endParaRPr>
          </a:p>
          <a:p>
            <a:pPr marL="285750" indent="-285750">
              <a:spcBef>
                <a:spcPts val="1200"/>
              </a:spcBef>
              <a:buFont typeface="Wingdings" pitchFamily="2" charset="2"/>
              <a:buChar char="§"/>
            </a:pPr>
            <a:r>
              <a:rPr lang="en-US" sz="1600" dirty="0">
                <a:latin typeface="Calibri" panose="020F0502020204030204" pitchFamily="34" charset="0"/>
              </a:rPr>
              <a:t>General population in 22 states, from August 2020 to January 2021</a:t>
            </a:r>
          </a:p>
          <a:p>
            <a:pPr marL="628641" lvl="1" indent="-285750">
              <a:spcBef>
                <a:spcPts val="300"/>
              </a:spcBef>
              <a:buSzPct val="85000"/>
              <a:buFont typeface="Wingdings" pitchFamily="2" charset="2"/>
              <a:buChar char="Ø"/>
            </a:pPr>
            <a:r>
              <a:rPr lang="en-US" sz="1400" b="1" dirty="0">
                <a:latin typeface="Calibri" panose="020F0502020204030204" pitchFamily="34" charset="0"/>
              </a:rPr>
              <a:t>202K USD </a:t>
            </a:r>
            <a:r>
              <a:rPr lang="en-US" sz="1400" dirty="0">
                <a:latin typeface="Calibri" panose="020F0502020204030204" pitchFamily="34" charset="0"/>
              </a:rPr>
              <a:t>ad </a:t>
            </a:r>
            <a:r>
              <a:rPr lang="en-US" sz="1400" b="1" dirty="0">
                <a:latin typeface="Calibri" panose="020F0502020204030204" pitchFamily="34" charset="0"/>
              </a:rPr>
              <a:t>spend</a:t>
            </a:r>
          </a:p>
          <a:p>
            <a:pPr marL="628641" lvl="1" indent="-285750">
              <a:spcBef>
                <a:spcPts val="300"/>
              </a:spcBef>
              <a:buSzPct val="85000"/>
              <a:buFont typeface="Wingdings" pitchFamily="2" charset="2"/>
              <a:buChar char="Ø"/>
            </a:pPr>
            <a:r>
              <a:rPr lang="en-US" sz="1400" b="1" dirty="0">
                <a:latin typeface="Calibri" panose="020F0502020204030204" pitchFamily="34" charset="0"/>
              </a:rPr>
              <a:t>130M</a:t>
            </a:r>
            <a:r>
              <a:rPr lang="en-US" sz="1400" dirty="0">
                <a:latin typeface="Calibri" panose="020F0502020204030204" pitchFamily="34" charset="0"/>
              </a:rPr>
              <a:t> people</a:t>
            </a:r>
            <a:r>
              <a:rPr lang="en-US" sz="1400" b="1" dirty="0">
                <a:latin typeface="Calibri" panose="020F0502020204030204" pitchFamily="34" charset="0"/>
              </a:rPr>
              <a:t> reached </a:t>
            </a:r>
            <a:r>
              <a:rPr lang="en-US" sz="1400" dirty="0">
                <a:latin typeface="Calibri" panose="020F0502020204030204" pitchFamily="34" charset="0"/>
              </a:rPr>
              <a:t>(43% of FB users)</a:t>
            </a:r>
          </a:p>
          <a:p>
            <a:pPr marL="628641" lvl="1" indent="-285750">
              <a:spcBef>
                <a:spcPts val="300"/>
              </a:spcBef>
              <a:buSzPct val="85000"/>
              <a:buFont typeface="Wingdings" pitchFamily="2" charset="2"/>
              <a:buChar char="Ø"/>
            </a:pPr>
            <a:r>
              <a:rPr lang="en-US" sz="1400" dirty="0">
                <a:latin typeface="Calibri" panose="020F0502020204030204" pitchFamily="34" charset="0"/>
              </a:rPr>
              <a:t>Avg. frequency: 2 impressions/user </a:t>
            </a:r>
          </a:p>
          <a:p>
            <a:pPr marL="628641" lvl="1" indent="-285750">
              <a:spcBef>
                <a:spcPts val="300"/>
              </a:spcBef>
              <a:buSzPct val="85000"/>
              <a:buFont typeface="Wingdings" pitchFamily="2" charset="2"/>
              <a:buChar char="Ø"/>
            </a:pPr>
            <a:r>
              <a:rPr lang="en-US" sz="1400" b="1" dirty="0">
                <a:latin typeface="Calibri" panose="020F0502020204030204" pitchFamily="34" charset="0"/>
              </a:rPr>
              <a:t>Campaign objective: Engagement</a:t>
            </a:r>
          </a:p>
        </p:txBody>
      </p:sp>
    </p:spTree>
    <p:extLst>
      <p:ext uri="{BB962C8B-B14F-4D97-AF65-F5344CB8AC3E}">
        <p14:creationId xmlns:p14="http://schemas.microsoft.com/office/powerpoint/2010/main" val="340902278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3123AD-035F-AD92-0FAC-EC211AAE725C}"/>
              </a:ext>
            </a:extLst>
          </p:cNvPr>
          <p:cNvSpPr>
            <a:spLocks noGrp="1"/>
          </p:cNvSpPr>
          <p:nvPr>
            <p:ph type="sldNum" sz="quarter" idx="10"/>
          </p:nvPr>
        </p:nvSpPr>
        <p:spPr/>
        <p:txBody>
          <a:bodyPr/>
          <a:lstStyle/>
          <a:p>
            <a:fld id="{1C6EBB7F-3BCE-334A-90C7-B731B5EF6141}" type="slidenum">
              <a:rPr lang="en-US" smtClean="0">
                <a:solidFill>
                  <a:srgbClr val="000000"/>
                </a:solidFill>
              </a:rPr>
              <a:pPr/>
              <a:t>8</a:t>
            </a:fld>
            <a:endParaRPr lang="en-US">
              <a:solidFill>
                <a:srgbClr val="000000"/>
              </a:solidFill>
            </a:endParaRPr>
          </a:p>
        </p:txBody>
      </p:sp>
      <p:pic>
        <p:nvPicPr>
          <p:cNvPr id="5" name="Picture 2">
            <a:extLst>
              <a:ext uri="{FF2B5EF4-FFF2-40B4-BE49-F238E27FC236}">
                <a16:creationId xmlns:a16="http://schemas.microsoft.com/office/drawing/2014/main" id="{53669126-85FB-8543-326A-CD37261BB10F}"/>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34183" r="49917" b="6780"/>
          <a:stretch/>
        </p:blipFill>
        <p:spPr bwMode="auto">
          <a:xfrm>
            <a:off x="747234" y="3215984"/>
            <a:ext cx="1379279" cy="140590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39951CF6-999C-2DCA-3BF6-23BD25DB30CD}"/>
              </a:ext>
            </a:extLst>
          </p:cNvPr>
          <p:cNvSpPr>
            <a:spLocks noGrp="1"/>
          </p:cNvSpPr>
          <p:nvPr>
            <p:ph type="title"/>
          </p:nvPr>
        </p:nvSpPr>
        <p:spPr>
          <a:xfrm>
            <a:off x="430305" y="0"/>
            <a:ext cx="6457950" cy="668137"/>
          </a:xfrm>
        </p:spPr>
        <p:txBody>
          <a:bodyPr/>
          <a:lstStyle/>
          <a:p>
            <a:r>
              <a:rPr lang="en-US" dirty="0"/>
              <a:t>Ad content</a:t>
            </a:r>
          </a:p>
        </p:txBody>
      </p:sp>
      <p:pic>
        <p:nvPicPr>
          <p:cNvPr id="1028" name="Picture 4">
            <a:extLst>
              <a:ext uri="{FF2B5EF4-FFF2-40B4-BE49-F238E27FC236}">
                <a16:creationId xmlns:a16="http://schemas.microsoft.com/office/drawing/2014/main" id="{DD3F403E-3D50-7D78-420A-2DA883210D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6141" y="1615085"/>
            <a:ext cx="1405906" cy="14059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52EA32-DE8E-DA0F-B13C-AECA43554DC9}"/>
              </a:ext>
            </a:extLst>
          </p:cNvPr>
          <p:cNvSpPr txBox="1"/>
          <p:nvPr/>
        </p:nvSpPr>
        <p:spPr>
          <a:xfrm>
            <a:off x="170523" y="815940"/>
            <a:ext cx="8328018" cy="592470"/>
          </a:xfrm>
          <a:prstGeom prst="rect">
            <a:avLst/>
          </a:prstGeom>
          <a:noFill/>
          <a:ln>
            <a:noFill/>
          </a:ln>
        </p:spPr>
        <p:txBody>
          <a:bodyPr wrap="square">
            <a:spAutoFit/>
          </a:bodyPr>
          <a:lstStyle/>
          <a:p>
            <a:pPr marL="214308" indent="-214308">
              <a:spcBef>
                <a:spcPts val="300"/>
              </a:spcBef>
              <a:buFont typeface="Arial" panose="020B0604020202020204" pitchFamily="34" charset="0"/>
              <a:buChar char="•"/>
            </a:pPr>
            <a:r>
              <a:rPr lang="en-US" sz="1500" dirty="0">
                <a:latin typeface="Calibri" panose="020F0502020204030204" pitchFamily="34" charset="0"/>
                <a:cs typeface="Calibri" panose="020F0502020204030204" pitchFamily="34" charset="0"/>
              </a:rPr>
              <a:t>50+ different creatives</a:t>
            </a:r>
          </a:p>
          <a:p>
            <a:pPr marL="214308" indent="-214308">
              <a:spcBef>
                <a:spcPts val="300"/>
              </a:spcBef>
              <a:buFont typeface="Arial" panose="020B0604020202020204" pitchFamily="34" charset="0"/>
              <a:buChar char="•"/>
            </a:pPr>
            <a:r>
              <a:rPr lang="en-US" sz="1500" dirty="0">
                <a:latin typeface="Calibri" panose="020F0502020204030204" pitchFamily="34" charset="0"/>
                <a:cs typeface="Calibri" panose="020F0502020204030204" pitchFamily="34" charset="0"/>
              </a:rPr>
              <a:t>Formative research to generate persona-specific content </a:t>
            </a:r>
            <a:r>
              <a:rPr lang="en-US" sz="1500" i="1" dirty="0">
                <a:latin typeface="Calibri" panose="020F0502020204030204" pitchFamily="34" charset="0"/>
                <a:cs typeface="Calibri" panose="020F0502020204030204" pitchFamily="34" charset="0"/>
              </a:rPr>
              <a:t>(e.g., gender, age, urban)</a:t>
            </a:r>
          </a:p>
        </p:txBody>
      </p:sp>
      <p:pic>
        <p:nvPicPr>
          <p:cNvPr id="8" name="image16.png">
            <a:extLst>
              <a:ext uri="{FF2B5EF4-FFF2-40B4-BE49-F238E27FC236}">
                <a16:creationId xmlns:a16="http://schemas.microsoft.com/office/drawing/2014/main" id="{EBE6B022-7CEB-6A01-2683-347FC07B9466}"/>
              </a:ext>
            </a:extLst>
          </p:cNvPr>
          <p:cNvPicPr>
            <a:picLocks noChangeAspect="1"/>
          </p:cNvPicPr>
          <p:nvPr/>
        </p:nvPicPr>
        <p:blipFill rotWithShape="1">
          <a:blip r:embed="rId5"/>
          <a:srcRect l="11807" t="22731" r="9491"/>
          <a:stretch/>
        </p:blipFill>
        <p:spPr bwMode="auto">
          <a:xfrm>
            <a:off x="747236" y="1569483"/>
            <a:ext cx="1405906" cy="1451510"/>
          </a:xfrm>
          <a:prstGeom prst="rect">
            <a:avLst/>
          </a:prstGeom>
          <a:ln>
            <a:noFill/>
          </a:ln>
          <a:extLst>
            <a:ext uri="{53640926-AAD7-44D8-BBD7-CCE9431645EC}">
              <a14:shadowObscured xmlns:a14="http://schemas.microsoft.com/office/drawing/2010/main"/>
            </a:ext>
          </a:extLst>
        </p:spPr>
      </p:pic>
      <p:pic>
        <p:nvPicPr>
          <p:cNvPr id="9" name="image13.png">
            <a:extLst>
              <a:ext uri="{FF2B5EF4-FFF2-40B4-BE49-F238E27FC236}">
                <a16:creationId xmlns:a16="http://schemas.microsoft.com/office/drawing/2014/main" id="{07FD28CF-D51C-6400-6709-49BC42C45709}"/>
              </a:ext>
            </a:extLst>
          </p:cNvPr>
          <p:cNvPicPr>
            <a:picLocks noChangeAspect="1"/>
          </p:cNvPicPr>
          <p:nvPr/>
        </p:nvPicPr>
        <p:blipFill>
          <a:blip r:embed="rId6"/>
          <a:srcRect/>
          <a:stretch>
            <a:fillRect/>
          </a:stretch>
        </p:blipFill>
        <p:spPr>
          <a:xfrm>
            <a:off x="2774090" y="1615085"/>
            <a:ext cx="1416759" cy="1416759"/>
          </a:xfrm>
          <a:prstGeom prst="rect">
            <a:avLst/>
          </a:prstGeom>
          <a:ln/>
        </p:spPr>
      </p:pic>
      <p:pic>
        <p:nvPicPr>
          <p:cNvPr id="10" name="image8.png">
            <a:extLst>
              <a:ext uri="{FF2B5EF4-FFF2-40B4-BE49-F238E27FC236}">
                <a16:creationId xmlns:a16="http://schemas.microsoft.com/office/drawing/2014/main" id="{DD573F37-E94E-F8A8-4C4C-64A8CE7EBFFF}"/>
              </a:ext>
            </a:extLst>
          </p:cNvPr>
          <p:cNvPicPr>
            <a:picLocks noChangeAspect="1"/>
          </p:cNvPicPr>
          <p:nvPr/>
        </p:nvPicPr>
        <p:blipFill>
          <a:blip r:embed="rId7"/>
          <a:srcRect/>
          <a:stretch>
            <a:fillRect/>
          </a:stretch>
        </p:blipFill>
        <p:spPr>
          <a:xfrm>
            <a:off x="4845116" y="1615085"/>
            <a:ext cx="1405906" cy="1405906"/>
          </a:xfrm>
          <a:prstGeom prst="rect">
            <a:avLst/>
          </a:prstGeom>
          <a:ln/>
        </p:spPr>
      </p:pic>
      <p:pic>
        <p:nvPicPr>
          <p:cNvPr id="12" name="Picture 11" descr="A picture containing graphical user interface&#10;&#10;Description automatically generated">
            <a:extLst>
              <a:ext uri="{FF2B5EF4-FFF2-40B4-BE49-F238E27FC236}">
                <a16:creationId xmlns:a16="http://schemas.microsoft.com/office/drawing/2014/main" id="{503B486C-A945-75F2-641B-5A581D11AF38}"/>
              </a:ext>
            </a:extLst>
          </p:cNvPr>
          <p:cNvPicPr>
            <a:picLocks noChangeAspect="1"/>
          </p:cNvPicPr>
          <p:nvPr/>
        </p:nvPicPr>
        <p:blipFill rotWithShape="1">
          <a:blip r:embed="rId8"/>
          <a:srcRect t="24232" b="15146"/>
          <a:stretch/>
        </p:blipFill>
        <p:spPr>
          <a:xfrm>
            <a:off x="6920682" y="3238324"/>
            <a:ext cx="1401365" cy="1381098"/>
          </a:xfrm>
          <a:prstGeom prst="rect">
            <a:avLst/>
          </a:prstGeom>
        </p:spPr>
      </p:pic>
      <p:pic>
        <p:nvPicPr>
          <p:cNvPr id="14" name="Picture 13" descr="A screenshot of a computer&#10;&#10;Description automatically generated with low confidence">
            <a:extLst>
              <a:ext uri="{FF2B5EF4-FFF2-40B4-BE49-F238E27FC236}">
                <a16:creationId xmlns:a16="http://schemas.microsoft.com/office/drawing/2014/main" id="{ABCF220A-C75F-81C3-1850-5A022BA806E1}"/>
              </a:ext>
            </a:extLst>
          </p:cNvPr>
          <p:cNvPicPr>
            <a:picLocks noChangeAspect="1"/>
          </p:cNvPicPr>
          <p:nvPr/>
        </p:nvPicPr>
        <p:blipFill rotWithShape="1">
          <a:blip r:embed="rId9"/>
          <a:srcRect t="23652" b="14087"/>
          <a:stretch/>
        </p:blipFill>
        <p:spPr>
          <a:xfrm>
            <a:off x="4842933" y="3225087"/>
            <a:ext cx="1394641" cy="1407573"/>
          </a:xfrm>
          <a:prstGeom prst="rect">
            <a:avLst/>
          </a:prstGeom>
        </p:spPr>
      </p:pic>
      <p:pic>
        <p:nvPicPr>
          <p:cNvPr id="15" name="Picture 2">
            <a:extLst>
              <a:ext uri="{FF2B5EF4-FFF2-40B4-BE49-F238E27FC236}">
                <a16:creationId xmlns:a16="http://schemas.microsoft.com/office/drawing/2014/main" id="{4A39D9BD-0B8D-89FE-A8F8-34158866F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17" t="34183" b="6780"/>
          <a:stretch/>
        </p:blipFill>
        <p:spPr bwMode="auto">
          <a:xfrm>
            <a:off x="2769541" y="3210152"/>
            <a:ext cx="1410456" cy="143768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60602"/>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FBBDE0-FA70-BE39-E00B-EE299717F8D5}"/>
              </a:ext>
            </a:extLst>
          </p:cNvPr>
          <p:cNvSpPr>
            <a:spLocks noGrp="1"/>
          </p:cNvSpPr>
          <p:nvPr>
            <p:ph idx="1"/>
          </p:nvPr>
        </p:nvSpPr>
        <p:spPr>
          <a:xfrm>
            <a:off x="3643485" y="977176"/>
            <a:ext cx="5533465" cy="3845496"/>
          </a:xfrm>
        </p:spPr>
        <p:txBody>
          <a:bodyPr/>
          <a:lstStyle/>
          <a:p>
            <a:pPr marL="342892" indent="-257168">
              <a:lnSpc>
                <a:spcPct val="100000"/>
              </a:lnSpc>
              <a:spcBef>
                <a:spcPts val="0"/>
              </a:spcBef>
              <a:spcAft>
                <a:spcPts val="0"/>
              </a:spcAft>
              <a:buSzPts val="1800"/>
            </a:pPr>
            <a:r>
              <a:rPr lang="en-US" sz="1500" dirty="0">
                <a:latin typeface="Calibri" panose="020F0502020204030204" pitchFamily="34" charset="0"/>
                <a:cs typeface="Calibri" panose="020F0502020204030204" pitchFamily="34" charset="0"/>
              </a:rPr>
              <a:t>3 holdout states (Uttar Pradesh, Chhattisgarh, Jharkhand)</a:t>
            </a:r>
          </a:p>
          <a:p>
            <a:pPr marL="467908" lvl="1" indent="-171450">
              <a:lnSpc>
                <a:spcPct val="100000"/>
              </a:lnSpc>
              <a:spcBef>
                <a:spcPts val="600"/>
              </a:spcBef>
              <a:spcAft>
                <a:spcPts val="0"/>
              </a:spcAft>
            </a:pPr>
            <a:r>
              <a:rPr lang="en-US" sz="1400" dirty="0">
                <a:latin typeface="Calibri" panose="020F0502020204030204" pitchFamily="34" charset="0"/>
                <a:cs typeface="Calibri" panose="020F0502020204030204" pitchFamily="34" charset="0"/>
              </a:rPr>
              <a:t>80 districts with high FB/IG penetration</a:t>
            </a:r>
          </a:p>
          <a:p>
            <a:pPr marL="342892" indent="-257168">
              <a:lnSpc>
                <a:spcPct val="100000"/>
              </a:lnSpc>
              <a:spcBef>
                <a:spcPts val="0"/>
              </a:spcBef>
              <a:spcAft>
                <a:spcPts val="0"/>
              </a:spcAft>
              <a:buSzPts val="1800"/>
            </a:pPr>
            <a:endParaRPr lang="en-US" sz="1500" dirty="0">
              <a:latin typeface="Calibri" panose="020F0502020204030204" pitchFamily="34" charset="0"/>
              <a:cs typeface="Calibri" panose="020F0502020204030204" pitchFamily="34" charset="0"/>
            </a:endParaRPr>
          </a:p>
          <a:p>
            <a:pPr marL="342892" indent="-257168">
              <a:lnSpc>
                <a:spcPct val="100000"/>
              </a:lnSpc>
              <a:spcBef>
                <a:spcPts val="0"/>
              </a:spcBef>
              <a:spcAft>
                <a:spcPts val="0"/>
              </a:spcAft>
              <a:buSzPts val="1800"/>
            </a:pPr>
            <a:r>
              <a:rPr lang="en-US" sz="1500" dirty="0">
                <a:latin typeface="Calibri" panose="020F0502020204030204" pitchFamily="34" charset="0"/>
                <a:cs typeface="Calibri" panose="020F0502020204030204" pitchFamily="34" charset="0"/>
              </a:rPr>
              <a:t>Cluster-randomization at district level </a:t>
            </a:r>
            <a:r>
              <a:rPr lang="en-US" sz="1500" i="1" dirty="0">
                <a:latin typeface="Calibri" panose="020F0502020204030204" pitchFamily="34" charset="0"/>
                <a:cs typeface="Calibri" panose="020F0502020204030204" pitchFamily="34" charset="0"/>
              </a:rPr>
              <a:t>(balancing on covariates)</a:t>
            </a:r>
          </a:p>
          <a:p>
            <a:pPr marL="342892" indent="-257168">
              <a:lnSpc>
                <a:spcPct val="100000"/>
              </a:lnSpc>
              <a:spcBef>
                <a:spcPts val="0"/>
              </a:spcBef>
              <a:spcAft>
                <a:spcPts val="0"/>
              </a:spcAft>
              <a:buSzPts val="1800"/>
            </a:pPr>
            <a:endParaRPr lang="en-US" sz="1500" dirty="0">
              <a:latin typeface="Calibri" panose="020F0502020204030204" pitchFamily="34" charset="0"/>
              <a:cs typeface="Calibri" panose="020F0502020204030204" pitchFamily="34" charset="0"/>
            </a:endParaRPr>
          </a:p>
          <a:p>
            <a:pPr marL="85724" indent="0">
              <a:lnSpc>
                <a:spcPct val="100000"/>
              </a:lnSpc>
              <a:spcBef>
                <a:spcPts val="0"/>
              </a:spcBef>
              <a:spcAft>
                <a:spcPts val="0"/>
              </a:spcAft>
              <a:buSzPts val="1800"/>
              <a:buNone/>
            </a:pPr>
            <a:br>
              <a:rPr lang="en-US" sz="1500" dirty="0">
                <a:latin typeface="Calibri" panose="020F0502020204030204" pitchFamily="34" charset="0"/>
                <a:cs typeface="Calibri" panose="020F0502020204030204" pitchFamily="34" charset="0"/>
              </a:rPr>
            </a:br>
            <a:endParaRPr lang="en-US" sz="1500" dirty="0">
              <a:latin typeface="Calibri" panose="020F0502020204030204" pitchFamily="34" charset="0"/>
              <a:cs typeface="Calibri" panose="020F0502020204030204" pitchFamily="34" charset="0"/>
            </a:endParaRPr>
          </a:p>
          <a:p>
            <a:pPr marL="342892" indent="-257168">
              <a:lnSpc>
                <a:spcPct val="100000"/>
              </a:lnSpc>
              <a:spcBef>
                <a:spcPts val="0"/>
              </a:spcBef>
              <a:spcAft>
                <a:spcPts val="0"/>
              </a:spcAft>
              <a:buSzPts val="1800"/>
            </a:pPr>
            <a:r>
              <a:rPr lang="en-US" sz="1500" i="1" dirty="0">
                <a:latin typeface="Calibri" panose="020F0502020204030204" pitchFamily="34" charset="0"/>
                <a:cs typeface="Calibri" panose="020F0502020204030204" pitchFamily="34" charset="0"/>
              </a:rPr>
              <a:t>Self-reported</a:t>
            </a:r>
            <a:r>
              <a:rPr lang="en-US" sz="1500" dirty="0">
                <a:latin typeface="Calibri" panose="020F0502020204030204" pitchFamily="34" charset="0"/>
                <a:cs typeface="Calibri" panose="020F0502020204030204" pitchFamily="34" charset="0"/>
              </a:rPr>
              <a:t> and </a:t>
            </a:r>
            <a:r>
              <a:rPr lang="en-US" sz="1500" i="1" dirty="0">
                <a:latin typeface="Calibri" panose="020F0502020204030204" pitchFamily="34" charset="0"/>
                <a:cs typeface="Calibri" panose="020F0502020204030204" pitchFamily="34" charset="0"/>
              </a:rPr>
              <a:t>objective</a:t>
            </a:r>
            <a:r>
              <a:rPr lang="en-US" sz="1500" dirty="0">
                <a:latin typeface="Calibri" panose="020F0502020204030204" pitchFamily="34" charset="0"/>
                <a:cs typeface="Calibri" panose="020F0502020204030204" pitchFamily="34" charset="0"/>
              </a:rPr>
              <a:t> outcomes:</a:t>
            </a:r>
          </a:p>
          <a:p>
            <a:pPr marL="342892" indent="-257168">
              <a:lnSpc>
                <a:spcPct val="100000"/>
              </a:lnSpc>
              <a:spcBef>
                <a:spcPts val="0"/>
              </a:spcBef>
              <a:spcAft>
                <a:spcPts val="0"/>
              </a:spcAft>
              <a:buSzPts val="1800"/>
            </a:pPr>
            <a:endParaRPr lang="en-US" sz="600" dirty="0">
              <a:latin typeface="Calibri" panose="020F0502020204030204" pitchFamily="34" charset="0"/>
              <a:cs typeface="Calibri" panose="020F0502020204030204" pitchFamily="34" charset="0"/>
            </a:endParaRPr>
          </a:p>
          <a:p>
            <a:pPr marL="553626" lvl="1" indent="-257168">
              <a:lnSpc>
                <a:spcPct val="100000"/>
              </a:lnSpc>
              <a:spcBef>
                <a:spcPts val="0"/>
              </a:spcBef>
              <a:spcAft>
                <a:spcPts val="0"/>
              </a:spcAft>
              <a:buSzPts val="1800"/>
            </a:pPr>
            <a:r>
              <a:rPr lang="en-US" sz="1400" dirty="0">
                <a:latin typeface="Calibri" panose="020F0502020204030204" pitchFamily="34" charset="0"/>
                <a:cs typeface="Calibri" panose="020F0502020204030204" pitchFamily="34" charset="0"/>
              </a:rPr>
              <a:t>Recruit </a:t>
            </a:r>
            <a:r>
              <a:rPr lang="en-US" sz="1400" b="1" dirty="0">
                <a:latin typeface="Calibri" panose="020F0502020204030204" pitchFamily="34" charset="0"/>
                <a:cs typeface="Calibri" panose="020F0502020204030204" pitchFamily="34" charset="0"/>
              </a:rPr>
              <a:t>stratified sample</a:t>
            </a:r>
            <a:r>
              <a:rPr lang="en-US" sz="1400" dirty="0">
                <a:latin typeface="Calibri" panose="020F0502020204030204" pitchFamily="34" charset="0"/>
                <a:cs typeface="Calibri" panose="020F0502020204030204" pitchFamily="34" charset="0"/>
              </a:rPr>
              <a:t> of participants using targeted ads</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(Virtual Lab engine; </a:t>
            </a:r>
            <a:r>
              <a:rPr lang="en-US" sz="1400" i="1" dirty="0">
                <a:latin typeface="Calibri" panose="020F0502020204030204" pitchFamily="34" charset="0"/>
                <a:cs typeface="Calibri" panose="020F0502020204030204" pitchFamily="34" charset="0"/>
              </a:rPr>
              <a:t>Rao and Donati 2023</a:t>
            </a:r>
            <a:r>
              <a:rPr lang="en-US" sz="1400" dirty="0">
                <a:latin typeface="Calibri" panose="020F0502020204030204" pitchFamily="34" charset="0"/>
                <a:cs typeface="Calibri" panose="020F0502020204030204" pitchFamily="34" charset="0"/>
              </a:rPr>
              <a:t>)</a:t>
            </a:r>
          </a:p>
          <a:p>
            <a:pPr marL="553626" lvl="1" indent="-257168">
              <a:lnSpc>
                <a:spcPct val="100000"/>
              </a:lnSpc>
              <a:spcBef>
                <a:spcPts val="0"/>
              </a:spcBef>
              <a:spcAft>
                <a:spcPts val="0"/>
              </a:spcAft>
              <a:buSzPts val="1800"/>
            </a:pPr>
            <a:endParaRPr lang="en-US" sz="1400" dirty="0">
              <a:latin typeface="Calibri" panose="020F0502020204030204" pitchFamily="34" charset="0"/>
              <a:cs typeface="Calibri" panose="020F0502020204030204" pitchFamily="34" charset="0"/>
            </a:endParaRPr>
          </a:p>
          <a:p>
            <a:pPr marL="553626" lvl="1" indent="-257168">
              <a:lnSpc>
                <a:spcPct val="100000"/>
              </a:lnSpc>
              <a:spcBef>
                <a:spcPts val="0"/>
              </a:spcBef>
              <a:spcAft>
                <a:spcPts val="0"/>
              </a:spcAft>
              <a:buSzPts val="1800"/>
            </a:pPr>
            <a:r>
              <a:rPr lang="en-US" sz="1400" dirty="0">
                <a:latin typeface="Calibri" panose="020F0502020204030204" pitchFamily="34" charset="0"/>
                <a:cs typeface="Calibri" panose="020F0502020204030204" pitchFamily="34" charset="0"/>
              </a:rPr>
              <a:t>Surveys through chatbot on Messenger (n=5,500)</a:t>
            </a:r>
          </a:p>
          <a:p>
            <a:pPr marL="553626" lvl="1" indent="-257168">
              <a:lnSpc>
                <a:spcPct val="100000"/>
              </a:lnSpc>
              <a:spcBef>
                <a:spcPts val="0"/>
              </a:spcBef>
              <a:spcAft>
                <a:spcPts val="0"/>
              </a:spcAft>
              <a:buSzPts val="1800"/>
            </a:pPr>
            <a:endParaRPr lang="en-US" sz="1400" dirty="0">
              <a:latin typeface="Calibri" panose="020F0502020204030204" pitchFamily="34" charset="0"/>
              <a:cs typeface="Calibri" panose="020F0502020204030204" pitchFamily="34" charset="0"/>
            </a:endParaRPr>
          </a:p>
          <a:p>
            <a:pPr marL="553626" lvl="1" indent="-257168">
              <a:lnSpc>
                <a:spcPct val="100000"/>
              </a:lnSpc>
              <a:spcBef>
                <a:spcPts val="0"/>
              </a:spcBef>
              <a:spcAft>
                <a:spcPts val="0"/>
              </a:spcAft>
              <a:buSzPts val="1800"/>
            </a:pPr>
            <a:r>
              <a:rPr lang="en-US" sz="1400" dirty="0">
                <a:latin typeface="Calibri" panose="020F0502020204030204" pitchFamily="34" charset="0"/>
                <a:cs typeface="Calibri" panose="020F0502020204030204" pitchFamily="34" charset="0"/>
              </a:rPr>
              <a:t>Administrative health facility data</a:t>
            </a:r>
          </a:p>
        </p:txBody>
      </p:sp>
      <p:sp>
        <p:nvSpPr>
          <p:cNvPr id="4" name="Slide Number Placeholder 3">
            <a:extLst>
              <a:ext uri="{FF2B5EF4-FFF2-40B4-BE49-F238E27FC236}">
                <a16:creationId xmlns:a16="http://schemas.microsoft.com/office/drawing/2014/main" id="{94B41390-0534-2279-99B9-D1D02C1E77A7}"/>
              </a:ext>
            </a:extLst>
          </p:cNvPr>
          <p:cNvSpPr>
            <a:spLocks noGrp="1"/>
          </p:cNvSpPr>
          <p:nvPr>
            <p:ph type="sldNum" sz="quarter" idx="10"/>
          </p:nvPr>
        </p:nvSpPr>
        <p:spPr/>
        <p:txBody>
          <a:bodyPr/>
          <a:lstStyle/>
          <a:p>
            <a:fld id="{1C6EBB7F-3BCE-334A-90C7-B731B5EF6141}" type="slidenum">
              <a:rPr lang="en-US" smtClean="0">
                <a:solidFill>
                  <a:srgbClr val="000000"/>
                </a:solidFill>
              </a:rPr>
              <a:pPr/>
              <a:t>9</a:t>
            </a:fld>
            <a:endParaRPr lang="en-US">
              <a:solidFill>
                <a:srgbClr val="000000"/>
              </a:solidFill>
            </a:endParaRPr>
          </a:p>
        </p:txBody>
      </p:sp>
      <p:sp>
        <p:nvSpPr>
          <p:cNvPr id="5" name="Title 1">
            <a:extLst>
              <a:ext uri="{FF2B5EF4-FFF2-40B4-BE49-F238E27FC236}">
                <a16:creationId xmlns:a16="http://schemas.microsoft.com/office/drawing/2014/main" id="{4A54E03C-8E71-19A5-DE76-4CD0924B35E8}"/>
              </a:ext>
            </a:extLst>
          </p:cNvPr>
          <p:cNvSpPr>
            <a:spLocks noGrp="1"/>
          </p:cNvSpPr>
          <p:nvPr>
            <p:ph type="title"/>
          </p:nvPr>
        </p:nvSpPr>
        <p:spPr>
          <a:xfrm>
            <a:off x="423586" y="0"/>
            <a:ext cx="6457950" cy="678145"/>
          </a:xfrm>
        </p:spPr>
        <p:txBody>
          <a:bodyPr/>
          <a:lstStyle/>
          <a:p>
            <a:r>
              <a:rPr lang="en-US" dirty="0"/>
              <a:t>Study 1: Campaign impact evaluation design</a:t>
            </a:r>
          </a:p>
        </p:txBody>
      </p:sp>
      <p:pic>
        <p:nvPicPr>
          <p:cNvPr id="6" name="Google Shape;137;p23">
            <a:extLst>
              <a:ext uri="{FF2B5EF4-FFF2-40B4-BE49-F238E27FC236}">
                <a16:creationId xmlns:a16="http://schemas.microsoft.com/office/drawing/2014/main" id="{F121850F-B85E-66C1-DD47-858CCBEB277C}"/>
              </a:ext>
            </a:extLst>
          </p:cNvPr>
          <p:cNvPicPr preferRelativeResize="0">
            <a:picLocks noChangeAspect="1"/>
          </p:cNvPicPr>
          <p:nvPr/>
        </p:nvPicPr>
        <p:blipFill rotWithShape="1">
          <a:blip r:embed="rId3">
            <a:alphaModFix/>
          </a:blip>
          <a:srcRect l="12152" t="11644" r="27045" b="31889"/>
          <a:stretch/>
        </p:blipFill>
        <p:spPr>
          <a:xfrm>
            <a:off x="152639" y="964119"/>
            <a:ext cx="3506317" cy="3215261"/>
          </a:xfrm>
          <a:prstGeom prst="rect">
            <a:avLst/>
          </a:prstGeom>
          <a:noFill/>
          <a:ln>
            <a:noFill/>
          </a:ln>
        </p:spPr>
      </p:pic>
      <p:sp>
        <p:nvSpPr>
          <p:cNvPr id="11" name="Oval 10">
            <a:extLst>
              <a:ext uri="{FF2B5EF4-FFF2-40B4-BE49-F238E27FC236}">
                <a16:creationId xmlns:a16="http://schemas.microsoft.com/office/drawing/2014/main" id="{5923D018-B609-60CE-D4E6-33442AB2A747}"/>
              </a:ext>
            </a:extLst>
          </p:cNvPr>
          <p:cNvSpPr>
            <a:spLocks noChangeAspect="1"/>
          </p:cNvSpPr>
          <p:nvPr/>
        </p:nvSpPr>
        <p:spPr>
          <a:xfrm>
            <a:off x="4130128" y="2064615"/>
            <a:ext cx="125605" cy="1280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a:extLst>
              <a:ext uri="{FF2B5EF4-FFF2-40B4-BE49-F238E27FC236}">
                <a16:creationId xmlns:a16="http://schemas.microsoft.com/office/drawing/2014/main" id="{73FA175E-A906-22E0-F370-09CCEB98DA87}"/>
              </a:ext>
            </a:extLst>
          </p:cNvPr>
          <p:cNvSpPr>
            <a:spLocks noChangeAspect="1"/>
          </p:cNvSpPr>
          <p:nvPr/>
        </p:nvSpPr>
        <p:spPr>
          <a:xfrm>
            <a:off x="6049917" y="2064615"/>
            <a:ext cx="125601" cy="12801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a:extLst>
              <a:ext uri="{FF2B5EF4-FFF2-40B4-BE49-F238E27FC236}">
                <a16:creationId xmlns:a16="http://schemas.microsoft.com/office/drawing/2014/main" id="{DCDAA903-4053-3CAD-0086-9BDD72C38CCB}"/>
              </a:ext>
            </a:extLst>
          </p:cNvPr>
          <p:cNvSpPr txBox="1"/>
          <p:nvPr/>
        </p:nvSpPr>
        <p:spPr>
          <a:xfrm>
            <a:off x="4212529" y="2005480"/>
            <a:ext cx="1727722" cy="276999"/>
          </a:xfrm>
          <a:prstGeom prst="rect">
            <a:avLst/>
          </a:prstGeom>
          <a:noFill/>
        </p:spPr>
        <p:txBody>
          <a:bodyPr wrap="square" rtlCol="0">
            <a:spAutoFit/>
          </a:bodyPr>
          <a:lstStyle/>
          <a:p>
            <a:pPr>
              <a:spcBef>
                <a:spcPts val="900"/>
              </a:spcBef>
            </a:pPr>
            <a:r>
              <a:rPr lang="en-US" sz="1200" dirty="0">
                <a:latin typeface="Calibri" panose="020F0502020204030204" pitchFamily="34" charset="0"/>
                <a:cs typeface="Calibri" panose="020F0502020204030204" pitchFamily="34" charset="0"/>
              </a:rPr>
              <a:t>Control districts (no Ads)</a:t>
            </a:r>
          </a:p>
        </p:txBody>
      </p:sp>
      <p:sp>
        <p:nvSpPr>
          <p:cNvPr id="14" name="TextBox 13">
            <a:extLst>
              <a:ext uri="{FF2B5EF4-FFF2-40B4-BE49-F238E27FC236}">
                <a16:creationId xmlns:a16="http://schemas.microsoft.com/office/drawing/2014/main" id="{73C11DEE-77FD-499A-3330-DA819679592A}"/>
              </a:ext>
            </a:extLst>
          </p:cNvPr>
          <p:cNvSpPr txBox="1"/>
          <p:nvPr/>
        </p:nvSpPr>
        <p:spPr>
          <a:xfrm>
            <a:off x="6134032" y="2009180"/>
            <a:ext cx="2324551" cy="276999"/>
          </a:xfrm>
          <a:prstGeom prst="rect">
            <a:avLst/>
          </a:prstGeom>
          <a:noFill/>
        </p:spPr>
        <p:txBody>
          <a:bodyPr wrap="square" rtlCol="0">
            <a:spAutoFit/>
          </a:bodyPr>
          <a:lstStyle/>
          <a:p>
            <a:pPr>
              <a:spcBef>
                <a:spcPts val="900"/>
              </a:spcBef>
            </a:pPr>
            <a:r>
              <a:rPr lang="en-US" sz="1200" dirty="0">
                <a:latin typeface="Calibri" panose="020F0502020204030204" pitchFamily="34" charset="0"/>
                <a:cs typeface="Calibri" panose="020F0502020204030204" pitchFamily="34" charset="0"/>
              </a:rPr>
              <a:t>Treatment districts (Ads)</a:t>
            </a:r>
          </a:p>
        </p:txBody>
      </p:sp>
    </p:spTree>
    <p:extLst>
      <p:ext uri="{BB962C8B-B14F-4D97-AF65-F5344CB8AC3E}">
        <p14:creationId xmlns:p14="http://schemas.microsoft.com/office/powerpoint/2010/main" val="256806767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25400">
          <a:solidFill>
            <a:schemeClr val="tx1"/>
          </a:solidFill>
          <a:tailEnd type="arrow"/>
        </a:ln>
      </a:spPr>
      <a:bodyPr rtlCol="0" anchor="ctr"/>
      <a:lstStyle>
        <a:defPPr algn="ctr">
          <a:defRPr/>
        </a:defPPr>
      </a:lstStyle>
    </a:spDef>
    <a:lnDef>
      <a:spPr bwMode="auto">
        <a:noFill/>
        <a:ln w="19050" cap="flat" cmpd="sng" algn="ctr">
          <a:solidFill>
            <a:schemeClr val="tx1"/>
          </a:solidFill>
          <a:prstDash val="solid"/>
          <a:round/>
          <a:headEnd type="none" w="med" len="med"/>
          <a:tailEnd type="arrow"/>
        </a:ln>
        <a:effectLst/>
      </a:spPr>
      <a:bodyPr/>
      <a:lstStyle/>
    </a:lnDef>
    <a:txDef>
      <a:spPr>
        <a:noFill/>
        <a:ln>
          <a:noFill/>
        </a:ln>
      </a:spPr>
      <a:bodyPr wrap="square" rtlCol="0">
        <a:spAutoFit/>
      </a:bodyPr>
      <a:lstStyle>
        <a:defPPr>
          <a:buNone/>
          <a:defRPr sz="2000" i="0" dirty="0" err="1" smtClean="0">
            <a:latin typeface="Calibri"/>
            <a:cs typeface="Calibri"/>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13897</TotalTime>
  <Words>3192</Words>
  <Application>Microsoft Macintosh PowerPoint</Application>
  <PresentationFormat>On-screen Show (16:9)</PresentationFormat>
  <Paragraphs>435</Paragraphs>
  <Slides>44</Slides>
  <Notes>41</Notes>
  <HiddenSlides>8</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Arial</vt:lpstr>
      <vt:lpstr>Calibri</vt:lpstr>
      <vt:lpstr>Garamond</vt:lpstr>
      <vt:lpstr>Lato</vt:lpstr>
      <vt:lpstr>Lucida Grande</vt:lpstr>
      <vt:lpstr>Montserrat</vt:lpstr>
      <vt:lpstr>Roboto</vt:lpstr>
      <vt:lpstr>TimesLTStd</vt:lpstr>
      <vt:lpstr>Verdana</vt:lpstr>
      <vt:lpstr>Webdings</vt:lpstr>
      <vt:lpstr>Wingdings</vt:lpstr>
      <vt:lpstr>Default Design</vt:lpstr>
      <vt:lpstr>Can Facebook Ads prevent malaria? Two field experiments in India   </vt:lpstr>
      <vt:lpstr>Motivation</vt:lpstr>
      <vt:lpstr>Motivation</vt:lpstr>
      <vt:lpstr>But…what is the impact of such campaigns?</vt:lpstr>
      <vt:lpstr>This paper</vt:lpstr>
      <vt:lpstr>Roadmap</vt:lpstr>
      <vt:lpstr>Malaria prevention Ad campaign in India</vt:lpstr>
      <vt:lpstr>Ad content</vt:lpstr>
      <vt:lpstr>Study 1: Campaign impact evaluation design</vt:lpstr>
      <vt:lpstr>Study 1: Data collection timeline</vt:lpstr>
      <vt:lpstr>Study 1: Why stratified sampling is important?</vt:lpstr>
      <vt:lpstr>Study 1: Why stratified sampling is important?</vt:lpstr>
      <vt:lpstr>Study 1: Preventative behaviors (during campaign)</vt:lpstr>
      <vt:lpstr>Study 1: Response actions (during campaign)</vt:lpstr>
      <vt:lpstr>Study 1: Self-reported malaria incidence (1-4 months after campaign)</vt:lpstr>
      <vt:lpstr>Recorded malaria incidence (monthly cases per subdistrict)</vt:lpstr>
      <vt:lpstr>Recorded malaria incidence (monthly cases/1,000 people)</vt:lpstr>
      <vt:lpstr>Persuasion vs. Targeting</vt:lpstr>
      <vt:lpstr>Study 2: Individual-level feed experiment</vt:lpstr>
      <vt:lpstr>Study 2: Findings</vt:lpstr>
      <vt:lpstr>Cost-effectiveness</vt:lpstr>
      <vt:lpstr>Conclusions and implications</vt:lpstr>
      <vt:lpstr>Thank you! </vt:lpstr>
      <vt:lpstr>Appendix</vt:lpstr>
      <vt:lpstr>Theory of change (based on Fogg, 2009)</vt:lpstr>
      <vt:lpstr>Study 1: Balance test</vt:lpstr>
      <vt:lpstr>Study 1: Why stratified sampling is important?</vt:lpstr>
      <vt:lpstr>Study 1: Empirical specifications</vt:lpstr>
      <vt:lpstr>Study 1: Preventative behaviors (during campaign)</vt:lpstr>
      <vt:lpstr>Ad/brand recall (at the end of campaign)</vt:lpstr>
      <vt:lpstr>Sleeping under bednet at baseline (July-August 2020)</vt:lpstr>
      <vt:lpstr>Malaria risk perceptions (Jan 2021 – Mar 2021)</vt:lpstr>
      <vt:lpstr>Covid-19 risk perceptions (Jan 2021 – Mar 2021)</vt:lpstr>
      <vt:lpstr>Re-treating and purchasing bednets (January 2021 - March 2021)</vt:lpstr>
      <vt:lpstr>Malaria Incidence (n. of monthly cases per subdistrict)</vt:lpstr>
      <vt:lpstr>Ad recall (Individual Effect Study)</vt:lpstr>
      <vt:lpstr>Ad content</vt:lpstr>
      <vt:lpstr>Can Facebook Ads prevent malaria? </vt:lpstr>
      <vt:lpstr>Study 2: Findings</vt:lpstr>
      <vt:lpstr>Study 1: Preventative behaviors (during campaign)</vt:lpstr>
      <vt:lpstr>Study 1: Did the Ad campaign work?</vt:lpstr>
      <vt:lpstr>PowerPoint Presentation</vt:lpstr>
      <vt:lpstr>Study 1: Campaign impact evaluation design</vt:lpstr>
      <vt:lpstr>Study 1: Timeline</vt:lpstr>
    </vt:vector>
  </TitlesOfParts>
  <Company>Columbia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B8679: Digital Marketing   Prof. Kinshuk Jerath </dc:title>
  <dc:creator>Jerath, Kinshuk</dc:creator>
  <cp:lastModifiedBy>Donati, Dante</cp:lastModifiedBy>
  <cp:revision>657</cp:revision>
  <cp:lastPrinted>2019-01-04T23:25:18Z</cp:lastPrinted>
  <dcterms:created xsi:type="dcterms:W3CDTF">2016-01-16T19:18:04Z</dcterms:created>
  <dcterms:modified xsi:type="dcterms:W3CDTF">2023-09-15T16:58:58Z</dcterms:modified>
</cp:coreProperties>
</file>